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82.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50.xml" ContentType="application/vnd.openxmlformats-officedocument.presentationml.slide+xml"/>
  <Override PartName="/ppt/slides/slide81.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49.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1.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66.xml" ContentType="application/vnd.openxmlformats-officedocument.presentationml.slide+xml"/>
  <Override PartName="/ppt/slides/slide63.xml" ContentType="application/vnd.openxmlformats-officedocument.presentationml.slide+xml"/>
  <Override PartName="/ppt/slides/slide67.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51.xml" ContentType="application/vnd.openxmlformats-officedocument.presentationml.notesSlide+xml"/>
  <Override PartName="/ppt/notesSlides/notesSlide33.xml" ContentType="application/vnd.openxmlformats-officedocument.presentationml.notesSlide+xml"/>
  <Override PartName="/ppt/notesSlides/notesSlide74.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52.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7.xml" ContentType="application/vnd.openxmlformats-officedocument.presentationml.notesSlide+xml"/>
  <Override PartName="/ppt/notesSlides/notesSlide82.xml" ContentType="application/vnd.openxmlformats-officedocument.presentationml.notesSlide+xml"/>
  <Override PartName="/ppt/notesSlides/notesSlide68.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84.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83.xml" ContentType="application/vnd.openxmlformats-officedocument.presentationml.notesSlide+xml"/>
  <Override PartName="/ppt/notesSlides/notesSlide69.xml" ContentType="application/vnd.openxmlformats-officedocument.presentationml.notesSlide+xml"/>
  <Override PartName="/ppt/notesSlides/notesSlide62.xml" ContentType="application/vnd.openxmlformats-officedocument.presentationml.notesSlide+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93.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charts/chart5.xml" ContentType="application/vnd.openxmlformats-officedocument.drawingml.chart+xml"/>
  <Override PartName="/ppt/charts/chart6.xml" ContentType="application/vnd.openxmlformats-officedocument.drawingml.chart+xml"/>
  <Override PartName="/ppt/charts/chart4.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1.xml" ContentType="application/vnd.openxmlformats-officedocument.drawingml.chart+xml"/>
  <Override PartName="/ppt/charts/chart7.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256" r:id="rId2"/>
    <p:sldId id="578" r:id="rId3"/>
    <p:sldId id="616" r:id="rId4"/>
    <p:sldId id="677" r:id="rId5"/>
    <p:sldId id="648" r:id="rId6"/>
    <p:sldId id="689" r:id="rId7"/>
    <p:sldId id="649" r:id="rId8"/>
    <p:sldId id="679" r:id="rId9"/>
    <p:sldId id="617" r:id="rId10"/>
    <p:sldId id="675" r:id="rId11"/>
    <p:sldId id="595" r:id="rId12"/>
    <p:sldId id="596" r:id="rId13"/>
    <p:sldId id="618" r:id="rId14"/>
    <p:sldId id="631" r:id="rId15"/>
    <p:sldId id="619" r:id="rId16"/>
    <p:sldId id="621" r:id="rId17"/>
    <p:sldId id="580" r:id="rId18"/>
    <p:sldId id="581" r:id="rId19"/>
    <p:sldId id="584" r:id="rId20"/>
    <p:sldId id="585" r:id="rId21"/>
    <p:sldId id="586" r:id="rId22"/>
    <p:sldId id="587" r:id="rId23"/>
    <p:sldId id="588" r:id="rId24"/>
    <p:sldId id="589" r:id="rId25"/>
    <p:sldId id="600" r:id="rId26"/>
    <p:sldId id="632" r:id="rId27"/>
    <p:sldId id="601" r:id="rId28"/>
    <p:sldId id="603" r:id="rId29"/>
    <p:sldId id="602" r:id="rId30"/>
    <p:sldId id="604" r:id="rId31"/>
    <p:sldId id="592" r:id="rId32"/>
    <p:sldId id="684" r:id="rId33"/>
    <p:sldId id="590" r:id="rId34"/>
    <p:sldId id="687" r:id="rId35"/>
    <p:sldId id="605" r:id="rId36"/>
    <p:sldId id="622" r:id="rId37"/>
    <p:sldId id="569" r:id="rId38"/>
    <p:sldId id="606" r:id="rId39"/>
    <p:sldId id="599" r:id="rId40"/>
    <p:sldId id="571" r:id="rId41"/>
    <p:sldId id="624" r:id="rId42"/>
    <p:sldId id="651" r:id="rId43"/>
    <p:sldId id="650" r:id="rId44"/>
    <p:sldId id="685" r:id="rId45"/>
    <p:sldId id="633" r:id="rId46"/>
    <p:sldId id="688" r:id="rId47"/>
    <p:sldId id="607" r:id="rId48"/>
    <p:sldId id="608" r:id="rId49"/>
    <p:sldId id="597" r:id="rId50"/>
    <p:sldId id="690" r:id="rId51"/>
    <p:sldId id="613" r:id="rId52"/>
    <p:sldId id="556" r:id="rId53"/>
    <p:sldId id="638" r:id="rId54"/>
    <p:sldId id="634" r:id="rId55"/>
    <p:sldId id="636" r:id="rId56"/>
    <p:sldId id="640" r:id="rId57"/>
    <p:sldId id="637" r:id="rId58"/>
    <p:sldId id="639" r:id="rId59"/>
    <p:sldId id="641" r:id="rId60"/>
    <p:sldId id="642" r:id="rId61"/>
    <p:sldId id="643" r:id="rId62"/>
    <p:sldId id="644" r:id="rId63"/>
    <p:sldId id="646" r:id="rId64"/>
    <p:sldId id="661" r:id="rId65"/>
    <p:sldId id="691" r:id="rId66"/>
    <p:sldId id="680" r:id="rId67"/>
    <p:sldId id="681" r:id="rId68"/>
    <p:sldId id="623" r:id="rId69"/>
    <p:sldId id="572" r:id="rId70"/>
    <p:sldId id="664" r:id="rId71"/>
    <p:sldId id="665" r:id="rId72"/>
    <p:sldId id="666" r:id="rId73"/>
    <p:sldId id="667" r:id="rId74"/>
    <p:sldId id="612" r:id="rId75"/>
    <p:sldId id="692" r:id="rId76"/>
    <p:sldId id="625" r:id="rId77"/>
    <p:sldId id="627" r:id="rId78"/>
    <p:sldId id="635" r:id="rId79"/>
    <p:sldId id="628" r:id="rId80"/>
    <p:sldId id="662" r:id="rId81"/>
    <p:sldId id="668" r:id="rId82"/>
    <p:sldId id="663" r:id="rId83"/>
    <p:sldId id="669" r:id="rId84"/>
    <p:sldId id="670" r:id="rId85"/>
    <p:sldId id="671" r:id="rId86"/>
    <p:sldId id="672" r:id="rId87"/>
    <p:sldId id="673" r:id="rId88"/>
    <p:sldId id="674" r:id="rId89"/>
    <p:sldId id="645" r:id="rId90"/>
    <p:sldId id="574" r:id="rId91"/>
    <p:sldId id="682" r:id="rId92"/>
    <p:sldId id="683" r:id="rId93"/>
    <p:sldId id="575" r:id="rId94"/>
    <p:sldId id="686" r:id="rId95"/>
    <p:sldId id="660" r:id="rId96"/>
    <p:sldId id="676" r:id="rId97"/>
    <p:sldId id="490"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E"/>
    <a:srgbClr val="79A9EC"/>
    <a:srgbClr val="689CE4"/>
    <a:srgbClr val="DCE6F2"/>
    <a:srgbClr val="558ED5"/>
    <a:srgbClr val="FFFFCC"/>
    <a:srgbClr val="FFCCCC"/>
    <a:srgbClr val="00CC99"/>
    <a:srgbClr val="8EB4E3"/>
    <a:srgbClr val="CC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91" autoAdjust="0"/>
  </p:normalViewPr>
  <p:slideViewPr>
    <p:cSldViewPr snapToGrid="0">
      <p:cViewPr>
        <p:scale>
          <a:sx n="68" d="100"/>
          <a:sy n="68" d="100"/>
        </p:scale>
        <p:origin x="-2600" y="-6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2.xml"/><Relationship Id="rId102"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03"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8" Type="http://schemas.openxmlformats.org/officeDocument/2006/relationships/customXml" Target="../customXml/item3.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06" Type="http://schemas.openxmlformats.org/officeDocument/2006/relationships/customXml" Target="../customXml/item1.xml"/><Relationship Id="rId101" Type="http://schemas.openxmlformats.org/officeDocument/2006/relationships/printerSettings" Target="printerSettings/printerSettings1.bin"/><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4"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05"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onikowski:Documents:Projects:Populism%20-%20US%20Paper:Dictionary%20Analysis: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onikowski:Documents:Projects:Populism%20-%20US%20Paper:Dictionary%20Analysis: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bonikowski:Documents:Projects:Populism%20-%20US%20Paper:Dictionary%20Analysis: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bonikowski:Documents:Projects:Populism%20-%20US%20Paper:Dictionary%20Analysis:Resul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bonikowski:Documents:Projects:Populism%20-%20US%20Paper:Dictionary%20Analysis:Resul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bonikowski:Documents:Projects:Completed:Nationalism%20-%20US%20Paper:Final%20Revision%20(after%20conditional%20accept):Figure%203%20-%20Change%20over%20Time%20-%20Partially%20Homogeneou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bonikowski:Documents:Projects:Completed:Nationalism%20-%20US%20Paper:Final%20Revision%20(after%20conditional%20accept):Figure%203%20-%20Change%20over%20Time%20-%20Partially%20Homogeneo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'Overall+Party'!$B$19</c:f>
              <c:strCache>
                <c:ptCount val="1"/>
                <c:pt idx="0">
                  <c:v>Dem</c:v>
                </c:pt>
              </c:strCache>
            </c:strRef>
          </c:tx>
          <c:invertIfNegative val="0"/>
          <c:cat>
            <c:numRef>
              <c:f>'Overall+Party'!$A$20:$A$31</c:f>
              <c:numCache>
                <c:formatCode>General</c:formatCode>
                <c:ptCount val="12"/>
                <c:pt idx="0">
                  <c:v>1952.0</c:v>
                </c:pt>
                <c:pt idx="1">
                  <c:v>1956.0</c:v>
                </c:pt>
                <c:pt idx="2">
                  <c:v>1960.0</c:v>
                </c:pt>
                <c:pt idx="3">
                  <c:v>1964.0</c:v>
                </c:pt>
                <c:pt idx="4">
                  <c:v>1968.0</c:v>
                </c:pt>
                <c:pt idx="5">
                  <c:v>1972.0</c:v>
                </c:pt>
                <c:pt idx="6">
                  <c:v>1976.0</c:v>
                </c:pt>
                <c:pt idx="7">
                  <c:v>1980.0</c:v>
                </c:pt>
                <c:pt idx="8">
                  <c:v>1984.0</c:v>
                </c:pt>
                <c:pt idx="9">
                  <c:v>1988.0</c:v>
                </c:pt>
                <c:pt idx="10">
                  <c:v>1992.0</c:v>
                </c:pt>
                <c:pt idx="11">
                  <c:v>1996.0</c:v>
                </c:pt>
              </c:numCache>
            </c:numRef>
          </c:cat>
          <c:val>
            <c:numRef>
              <c:f>'Overall+Party'!$B$20:$B$31</c:f>
              <c:numCache>
                <c:formatCode>General</c:formatCode>
                <c:ptCount val="12"/>
                <c:pt idx="0">
                  <c:v>4.23</c:v>
                </c:pt>
                <c:pt idx="1">
                  <c:v>22.67</c:v>
                </c:pt>
                <c:pt idx="2">
                  <c:v>0.0</c:v>
                </c:pt>
                <c:pt idx="3">
                  <c:v>4.59</c:v>
                </c:pt>
                <c:pt idx="4">
                  <c:v>9.86</c:v>
                </c:pt>
                <c:pt idx="5">
                  <c:v>37.5</c:v>
                </c:pt>
                <c:pt idx="6">
                  <c:v>13.46</c:v>
                </c:pt>
                <c:pt idx="7">
                  <c:v>3.57</c:v>
                </c:pt>
                <c:pt idx="8">
                  <c:v>21.05</c:v>
                </c:pt>
                <c:pt idx="9">
                  <c:v>39.39</c:v>
                </c:pt>
                <c:pt idx="10">
                  <c:v>29.58</c:v>
                </c:pt>
                <c:pt idx="11">
                  <c:v>1.85</c:v>
                </c:pt>
              </c:numCache>
            </c:numRef>
          </c:val>
        </c:ser>
        <c:ser>
          <c:idx val="1"/>
          <c:order val="1"/>
          <c:tx>
            <c:strRef>
              <c:f>'Overall+Party'!$C$19</c:f>
              <c:strCache>
                <c:ptCount val="1"/>
                <c:pt idx="0">
                  <c:v>Rep</c:v>
                </c:pt>
              </c:strCache>
            </c:strRef>
          </c:tx>
          <c:invertIfNegative val="0"/>
          <c:cat>
            <c:numRef>
              <c:f>'Overall+Party'!$A$20:$A$31</c:f>
              <c:numCache>
                <c:formatCode>General</c:formatCode>
                <c:ptCount val="12"/>
                <c:pt idx="0">
                  <c:v>1952.0</c:v>
                </c:pt>
                <c:pt idx="1">
                  <c:v>1956.0</c:v>
                </c:pt>
                <c:pt idx="2">
                  <c:v>1960.0</c:v>
                </c:pt>
                <c:pt idx="3">
                  <c:v>1964.0</c:v>
                </c:pt>
                <c:pt idx="4">
                  <c:v>1968.0</c:v>
                </c:pt>
                <c:pt idx="5">
                  <c:v>1972.0</c:v>
                </c:pt>
                <c:pt idx="6">
                  <c:v>1976.0</c:v>
                </c:pt>
                <c:pt idx="7">
                  <c:v>1980.0</c:v>
                </c:pt>
                <c:pt idx="8">
                  <c:v>1984.0</c:v>
                </c:pt>
                <c:pt idx="9">
                  <c:v>1988.0</c:v>
                </c:pt>
                <c:pt idx="10">
                  <c:v>1992.0</c:v>
                </c:pt>
                <c:pt idx="11">
                  <c:v>1996.0</c:v>
                </c:pt>
              </c:numCache>
            </c:numRef>
          </c:cat>
          <c:val>
            <c:numRef>
              <c:f>'Overall+Party'!$C$20:$C$31</c:f>
              <c:numCache>
                <c:formatCode>General</c:formatCode>
                <c:ptCount val="12"/>
                <c:pt idx="0">
                  <c:v>42.11</c:v>
                </c:pt>
                <c:pt idx="1">
                  <c:v>11.63</c:v>
                </c:pt>
                <c:pt idx="2">
                  <c:v>13.43</c:v>
                </c:pt>
                <c:pt idx="4">
                  <c:v>24.56</c:v>
                </c:pt>
                <c:pt idx="5">
                  <c:v>10.53</c:v>
                </c:pt>
                <c:pt idx="6">
                  <c:v>5.6</c:v>
                </c:pt>
                <c:pt idx="7">
                  <c:v>4.689999999999999</c:v>
                </c:pt>
                <c:pt idx="8">
                  <c:v>9.52</c:v>
                </c:pt>
                <c:pt idx="9">
                  <c:v>5.13</c:v>
                </c:pt>
                <c:pt idx="10">
                  <c:v>16.24</c:v>
                </c:pt>
                <c:pt idx="11">
                  <c:v>43.59</c:v>
                </c:pt>
              </c:numCache>
            </c:numRef>
          </c:val>
        </c:ser>
        <c:dLbls>
          <c:showLegendKey val="0"/>
          <c:showVal val="0"/>
          <c:showCatName val="0"/>
          <c:showSerName val="0"/>
          <c:showPercent val="0"/>
          <c:showBubbleSize val="0"/>
        </c:dLbls>
        <c:gapWidth val="150"/>
        <c:axId val="-2102744408"/>
        <c:axId val="-2102741352"/>
      </c:barChart>
      <c:catAx>
        <c:axId val="-2102744408"/>
        <c:scaling>
          <c:orientation val="minMax"/>
        </c:scaling>
        <c:delete val="0"/>
        <c:axPos val="b"/>
        <c:numFmt formatCode="General" sourceLinked="1"/>
        <c:majorTickMark val="out"/>
        <c:minorTickMark val="none"/>
        <c:tickLblPos val="nextTo"/>
        <c:txPr>
          <a:bodyPr/>
          <a:lstStyle/>
          <a:p>
            <a:pPr>
              <a:defRPr sz="1800"/>
            </a:pPr>
            <a:endParaRPr lang="en-US"/>
          </a:p>
        </c:txPr>
        <c:crossAx val="-2102741352"/>
        <c:crosses val="autoZero"/>
        <c:auto val="1"/>
        <c:lblAlgn val="ctr"/>
        <c:lblOffset val="100"/>
        <c:noMultiLvlLbl val="0"/>
      </c:catAx>
      <c:valAx>
        <c:axId val="-2102741352"/>
        <c:scaling>
          <c:orientation val="minMax"/>
        </c:scaling>
        <c:delete val="0"/>
        <c:axPos val="l"/>
        <c:title>
          <c:tx>
            <c:rich>
              <a:bodyPr rot="-5400000" vert="horz"/>
              <a:lstStyle/>
              <a:p>
                <a:pPr>
                  <a:defRPr sz="1800"/>
                </a:pPr>
                <a:r>
                  <a:rPr lang="en-US" sz="1800" dirty="0" smtClean="0"/>
                  <a:t>% populist speeches</a:t>
                </a:r>
                <a:endParaRPr lang="en-US" sz="1800" dirty="0"/>
              </a:p>
            </c:rich>
          </c:tx>
          <c:overlay val="0"/>
        </c:title>
        <c:numFmt formatCode="General" sourceLinked="1"/>
        <c:majorTickMark val="out"/>
        <c:minorTickMark val="none"/>
        <c:tickLblPos val="nextTo"/>
        <c:txPr>
          <a:bodyPr/>
          <a:lstStyle/>
          <a:p>
            <a:pPr>
              <a:defRPr sz="1800"/>
            </a:pPr>
            <a:endParaRPr lang="en-US"/>
          </a:p>
        </c:txPr>
        <c:crossAx val="-2102744408"/>
        <c:crosses val="autoZero"/>
        <c:crossBetween val="between"/>
        <c:majorUnit val="10.0"/>
      </c:valAx>
    </c:plotArea>
    <c:legend>
      <c:legendPos val="r"/>
      <c:overlay val="0"/>
      <c:txPr>
        <a:bodyPr/>
        <a:lstStyle/>
        <a:p>
          <a:pPr>
            <a:defRPr sz="1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v>Dems</c:v>
          </c:tx>
          <c:invertIfNegative val="0"/>
          <c:cat>
            <c:strRef>
              <c:f>(Content!$A$1,Content!$A$6,Content!$A$11)</c:f>
              <c:strCache>
                <c:ptCount val="3"/>
                <c:pt idx="0">
                  <c:v>Economic</c:v>
                </c:pt>
                <c:pt idx="1">
                  <c:v>Anti-Statist</c:v>
                </c:pt>
                <c:pt idx="2">
                  <c:v>Generic</c:v>
                </c:pt>
              </c:strCache>
            </c:strRef>
          </c:cat>
          <c:val>
            <c:numRef>
              <c:f>(Content!$B$3,Content!$B$8,Content!$B$13)</c:f>
              <c:numCache>
                <c:formatCode>General</c:formatCode>
                <c:ptCount val="3"/>
                <c:pt idx="0">
                  <c:v>61.59</c:v>
                </c:pt>
                <c:pt idx="1">
                  <c:v>7.28</c:v>
                </c:pt>
                <c:pt idx="2">
                  <c:v>21.19</c:v>
                </c:pt>
              </c:numCache>
            </c:numRef>
          </c:val>
        </c:ser>
        <c:ser>
          <c:idx val="1"/>
          <c:order val="1"/>
          <c:tx>
            <c:v>Reps</c:v>
          </c:tx>
          <c:invertIfNegative val="0"/>
          <c:cat>
            <c:strRef>
              <c:f>(Content!$A$1,Content!$A$6,Content!$A$11)</c:f>
              <c:strCache>
                <c:ptCount val="3"/>
                <c:pt idx="0">
                  <c:v>Economic</c:v>
                </c:pt>
                <c:pt idx="1">
                  <c:v>Anti-Statist</c:v>
                </c:pt>
                <c:pt idx="2">
                  <c:v>Generic</c:v>
                </c:pt>
              </c:strCache>
            </c:strRef>
          </c:cat>
          <c:val>
            <c:numRef>
              <c:f>(Content!$C$3,Content!$C$8,Content!$C$13)</c:f>
              <c:numCache>
                <c:formatCode>General</c:formatCode>
                <c:ptCount val="3"/>
                <c:pt idx="0">
                  <c:v>5.609999999999998</c:v>
                </c:pt>
                <c:pt idx="1">
                  <c:v>64.95</c:v>
                </c:pt>
                <c:pt idx="2">
                  <c:v>30.84</c:v>
                </c:pt>
              </c:numCache>
            </c:numRef>
          </c:val>
        </c:ser>
        <c:dLbls>
          <c:showLegendKey val="0"/>
          <c:showVal val="0"/>
          <c:showCatName val="0"/>
          <c:showSerName val="0"/>
          <c:showPercent val="0"/>
          <c:showBubbleSize val="0"/>
        </c:dLbls>
        <c:gapWidth val="150"/>
        <c:axId val="-2102706856"/>
        <c:axId val="-2102703848"/>
      </c:barChart>
      <c:catAx>
        <c:axId val="-2102706856"/>
        <c:scaling>
          <c:orientation val="minMax"/>
        </c:scaling>
        <c:delete val="0"/>
        <c:axPos val="b"/>
        <c:majorTickMark val="out"/>
        <c:minorTickMark val="none"/>
        <c:tickLblPos val="nextTo"/>
        <c:txPr>
          <a:bodyPr/>
          <a:lstStyle/>
          <a:p>
            <a:pPr>
              <a:defRPr sz="1800"/>
            </a:pPr>
            <a:endParaRPr lang="en-US"/>
          </a:p>
        </c:txPr>
        <c:crossAx val="-2102703848"/>
        <c:crosses val="autoZero"/>
        <c:auto val="1"/>
        <c:lblAlgn val="ctr"/>
        <c:lblOffset val="100"/>
        <c:noMultiLvlLbl val="0"/>
      </c:catAx>
      <c:valAx>
        <c:axId val="-2102703848"/>
        <c:scaling>
          <c:orientation val="minMax"/>
        </c:scaling>
        <c:delete val="0"/>
        <c:axPos val="l"/>
        <c:title>
          <c:tx>
            <c:rich>
              <a:bodyPr rot="-5400000" vert="horz"/>
              <a:lstStyle/>
              <a:p>
                <a:pPr>
                  <a:defRPr sz="1800"/>
                </a:pPr>
                <a:r>
                  <a:rPr lang="en-US" sz="1800" dirty="0"/>
                  <a:t>% </a:t>
                </a:r>
                <a:r>
                  <a:rPr lang="en-US" sz="1800" dirty="0" smtClean="0"/>
                  <a:t>populist</a:t>
                </a:r>
                <a:r>
                  <a:rPr lang="en-US" sz="1800" baseline="0" dirty="0" smtClean="0"/>
                  <a:t> </a:t>
                </a:r>
                <a:r>
                  <a:rPr lang="en-US" sz="1800" baseline="0" dirty="0"/>
                  <a:t>s</a:t>
                </a:r>
                <a:r>
                  <a:rPr lang="en-US" sz="1800" baseline="0" dirty="0" smtClean="0"/>
                  <a:t>peeches</a:t>
                </a:r>
                <a:endParaRPr lang="en-US" sz="1800" dirty="0"/>
              </a:p>
            </c:rich>
          </c:tx>
          <c:overlay val="0"/>
        </c:title>
        <c:numFmt formatCode="General" sourceLinked="1"/>
        <c:majorTickMark val="out"/>
        <c:minorTickMark val="none"/>
        <c:tickLblPos val="nextTo"/>
        <c:txPr>
          <a:bodyPr/>
          <a:lstStyle/>
          <a:p>
            <a:pPr>
              <a:defRPr sz="1800"/>
            </a:pPr>
            <a:endParaRPr lang="en-US"/>
          </a:p>
        </c:txPr>
        <c:crossAx val="-2102706856"/>
        <c:crosses val="autoZero"/>
        <c:crossBetween val="between"/>
      </c:valAx>
    </c:plotArea>
    <c:legend>
      <c:legendPos val="r"/>
      <c:overlay val="0"/>
      <c:txPr>
        <a:bodyPr/>
        <a:lstStyle/>
        <a:p>
          <a:pPr>
            <a:defRPr sz="1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v>Challenger Party</c:v>
          </c:tx>
          <c:invertIfNegative val="0"/>
          <c:cat>
            <c:strRef>
              <c:f>(Incumbency!$B$1,Incumbency!$A$7)</c:f>
              <c:strCache>
                <c:ptCount val="2"/>
                <c:pt idx="0">
                  <c:v>All elections</c:v>
                </c:pt>
                <c:pt idx="1">
                  <c:v>President not running</c:v>
                </c:pt>
              </c:strCache>
            </c:strRef>
          </c:cat>
          <c:val>
            <c:numRef>
              <c:f>(Incumbency!$B$4,Incumbency!$B$10)</c:f>
              <c:numCache>
                <c:formatCode>#,##0.00</c:formatCode>
                <c:ptCount val="2"/>
                <c:pt idx="0" formatCode="General">
                  <c:v>23.05</c:v>
                </c:pt>
                <c:pt idx="1">
                  <c:v>13.14</c:v>
                </c:pt>
              </c:numCache>
            </c:numRef>
          </c:val>
        </c:ser>
        <c:ser>
          <c:idx val="0"/>
          <c:order val="0"/>
          <c:tx>
            <c:v>Incumbent Party</c:v>
          </c:tx>
          <c:invertIfNegative val="0"/>
          <c:cat>
            <c:strRef>
              <c:f>(Incumbency!$B$1,Incumbency!$A$7)</c:f>
              <c:strCache>
                <c:ptCount val="2"/>
                <c:pt idx="0">
                  <c:v>All elections</c:v>
                </c:pt>
                <c:pt idx="1">
                  <c:v>President not running</c:v>
                </c:pt>
              </c:strCache>
            </c:strRef>
          </c:cat>
          <c:val>
            <c:numRef>
              <c:f>(Incumbency!$C$4,Incumbency!$C$10)</c:f>
              <c:numCache>
                <c:formatCode>#,##0.00</c:formatCode>
                <c:ptCount val="2"/>
                <c:pt idx="0" formatCode="General">
                  <c:v>7.91</c:v>
                </c:pt>
                <c:pt idx="1">
                  <c:v>11.3</c:v>
                </c:pt>
              </c:numCache>
            </c:numRef>
          </c:val>
        </c:ser>
        <c:dLbls>
          <c:showLegendKey val="0"/>
          <c:showVal val="0"/>
          <c:showCatName val="0"/>
          <c:showSerName val="0"/>
          <c:showPercent val="0"/>
          <c:showBubbleSize val="0"/>
        </c:dLbls>
        <c:gapWidth val="150"/>
        <c:axId val="-2103720440"/>
        <c:axId val="-2103717432"/>
      </c:barChart>
      <c:catAx>
        <c:axId val="-2103720440"/>
        <c:scaling>
          <c:orientation val="minMax"/>
        </c:scaling>
        <c:delete val="0"/>
        <c:axPos val="b"/>
        <c:majorTickMark val="out"/>
        <c:minorTickMark val="none"/>
        <c:tickLblPos val="nextTo"/>
        <c:txPr>
          <a:bodyPr/>
          <a:lstStyle/>
          <a:p>
            <a:pPr>
              <a:defRPr sz="1800"/>
            </a:pPr>
            <a:endParaRPr lang="en-US"/>
          </a:p>
        </c:txPr>
        <c:crossAx val="-2103717432"/>
        <c:crosses val="autoZero"/>
        <c:auto val="1"/>
        <c:lblAlgn val="ctr"/>
        <c:lblOffset val="100"/>
        <c:noMultiLvlLbl val="0"/>
      </c:catAx>
      <c:valAx>
        <c:axId val="-2103717432"/>
        <c:scaling>
          <c:orientation val="minMax"/>
        </c:scaling>
        <c:delete val="0"/>
        <c:axPos val="l"/>
        <c:title>
          <c:tx>
            <c:rich>
              <a:bodyPr rot="-5400000" vert="horz"/>
              <a:lstStyle/>
              <a:p>
                <a:pPr>
                  <a:defRPr sz="1800"/>
                </a:pPr>
                <a:r>
                  <a:rPr lang="en-US" sz="1800"/>
                  <a:t>% populist speeches</a:t>
                </a:r>
              </a:p>
            </c:rich>
          </c:tx>
          <c:overlay val="0"/>
        </c:title>
        <c:numFmt formatCode="General" sourceLinked="1"/>
        <c:majorTickMark val="out"/>
        <c:minorTickMark val="none"/>
        <c:tickLblPos val="nextTo"/>
        <c:txPr>
          <a:bodyPr/>
          <a:lstStyle/>
          <a:p>
            <a:pPr>
              <a:defRPr sz="1800"/>
            </a:pPr>
            <a:endParaRPr lang="en-US"/>
          </a:p>
        </c:txPr>
        <c:crossAx val="-2103720440"/>
        <c:crosses val="autoZero"/>
        <c:crossBetween val="between"/>
      </c:valAx>
    </c:plotArea>
    <c:legend>
      <c:legendPos val="r"/>
      <c:overlay val="0"/>
      <c:txPr>
        <a:bodyPr/>
        <a:lstStyle/>
        <a:p>
          <a:pPr>
            <a:defRPr sz="1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strRef>
              <c:f>Incumbency!$B$27:$E$27</c:f>
              <c:strCache>
                <c:ptCount val="4"/>
                <c:pt idx="0">
                  <c:v>Administration</c:v>
                </c:pt>
                <c:pt idx="1">
                  <c:v>Congress</c:v>
                </c:pt>
                <c:pt idx="2">
                  <c:v>Governor</c:v>
                </c:pt>
                <c:pt idx="3">
                  <c:v>None</c:v>
                </c:pt>
              </c:strCache>
            </c:strRef>
          </c:cat>
          <c:val>
            <c:numRef>
              <c:f>Incumbency!$B$29:$E$29</c:f>
              <c:numCache>
                <c:formatCode>General</c:formatCode>
                <c:ptCount val="4"/>
                <c:pt idx="0">
                  <c:v>8.56</c:v>
                </c:pt>
                <c:pt idx="1">
                  <c:v>14.46</c:v>
                </c:pt>
                <c:pt idx="2">
                  <c:v>17.44</c:v>
                </c:pt>
                <c:pt idx="3">
                  <c:v>30.79</c:v>
                </c:pt>
              </c:numCache>
            </c:numRef>
          </c:val>
        </c:ser>
        <c:dLbls>
          <c:showLegendKey val="0"/>
          <c:showVal val="0"/>
          <c:showCatName val="0"/>
          <c:showSerName val="0"/>
          <c:showPercent val="0"/>
          <c:showBubbleSize val="0"/>
        </c:dLbls>
        <c:gapWidth val="150"/>
        <c:axId val="-2105474888"/>
        <c:axId val="-2105477224"/>
      </c:barChart>
      <c:catAx>
        <c:axId val="-2105474888"/>
        <c:scaling>
          <c:orientation val="minMax"/>
        </c:scaling>
        <c:delete val="0"/>
        <c:axPos val="b"/>
        <c:majorTickMark val="out"/>
        <c:minorTickMark val="none"/>
        <c:tickLblPos val="nextTo"/>
        <c:txPr>
          <a:bodyPr/>
          <a:lstStyle/>
          <a:p>
            <a:pPr>
              <a:defRPr sz="1800"/>
            </a:pPr>
            <a:endParaRPr lang="en-US"/>
          </a:p>
        </c:txPr>
        <c:crossAx val="-2105477224"/>
        <c:crosses val="autoZero"/>
        <c:auto val="1"/>
        <c:lblAlgn val="ctr"/>
        <c:lblOffset val="100"/>
        <c:noMultiLvlLbl val="0"/>
      </c:catAx>
      <c:valAx>
        <c:axId val="-2105477224"/>
        <c:scaling>
          <c:orientation val="minMax"/>
        </c:scaling>
        <c:delete val="0"/>
        <c:axPos val="l"/>
        <c:title>
          <c:tx>
            <c:rich>
              <a:bodyPr rot="-5400000" vert="horz"/>
              <a:lstStyle/>
              <a:p>
                <a:pPr>
                  <a:defRPr sz="1800"/>
                </a:pPr>
                <a:r>
                  <a:rPr lang="en-US" sz="1800"/>
                  <a:t>% populist speeches</a:t>
                </a:r>
              </a:p>
            </c:rich>
          </c:tx>
          <c:overlay val="0"/>
        </c:title>
        <c:numFmt formatCode="General" sourceLinked="1"/>
        <c:majorTickMark val="out"/>
        <c:minorTickMark val="none"/>
        <c:tickLblPos val="nextTo"/>
        <c:txPr>
          <a:bodyPr/>
          <a:lstStyle/>
          <a:p>
            <a:pPr>
              <a:defRPr sz="1800"/>
            </a:pPr>
            <a:endParaRPr lang="en-US"/>
          </a:p>
        </c:txPr>
        <c:crossAx val="-210547488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v>Incumbent Party</c:v>
          </c:tx>
          <c:invertIfNegative val="0"/>
          <c:cat>
            <c:strRef>
              <c:f>(Months!$B$9,Months!$C$9,Months!$D$9)</c:f>
              <c:strCache>
                <c:ptCount val="3"/>
                <c:pt idx="0">
                  <c:v>Sep</c:v>
                </c:pt>
                <c:pt idx="1">
                  <c:v>Oct</c:v>
                </c:pt>
                <c:pt idx="2">
                  <c:v>Nov</c:v>
                </c:pt>
              </c:strCache>
            </c:strRef>
          </c:cat>
          <c:val>
            <c:numRef>
              <c:f>(Months!$B$11,Months!$C$11,Months!$D$11)</c:f>
              <c:numCache>
                <c:formatCode>General</c:formatCode>
                <c:ptCount val="3"/>
                <c:pt idx="0">
                  <c:v>6.87</c:v>
                </c:pt>
                <c:pt idx="1">
                  <c:v>8.06</c:v>
                </c:pt>
                <c:pt idx="2">
                  <c:v>10.37</c:v>
                </c:pt>
              </c:numCache>
            </c:numRef>
          </c:val>
        </c:ser>
        <c:ser>
          <c:idx val="1"/>
          <c:order val="1"/>
          <c:tx>
            <c:v>Challenger Party</c:v>
          </c:tx>
          <c:invertIfNegative val="0"/>
          <c:cat>
            <c:strRef>
              <c:f>(Months!$B$9,Months!$C$9,Months!$D$9)</c:f>
              <c:strCache>
                <c:ptCount val="3"/>
                <c:pt idx="0">
                  <c:v>Sep</c:v>
                </c:pt>
                <c:pt idx="1">
                  <c:v>Oct</c:v>
                </c:pt>
                <c:pt idx="2">
                  <c:v>Nov</c:v>
                </c:pt>
              </c:strCache>
            </c:strRef>
          </c:cat>
          <c:val>
            <c:numRef>
              <c:f>(Months!$B$17,Months!$C$17,Months!$D$17)</c:f>
              <c:numCache>
                <c:formatCode>General</c:formatCode>
                <c:ptCount val="3"/>
                <c:pt idx="0">
                  <c:v>25.05</c:v>
                </c:pt>
                <c:pt idx="1">
                  <c:v>22.41</c:v>
                </c:pt>
                <c:pt idx="2">
                  <c:v>14.77</c:v>
                </c:pt>
              </c:numCache>
            </c:numRef>
          </c:val>
        </c:ser>
        <c:dLbls>
          <c:showLegendKey val="0"/>
          <c:showVal val="0"/>
          <c:showCatName val="0"/>
          <c:showSerName val="0"/>
          <c:showPercent val="0"/>
          <c:showBubbleSize val="0"/>
        </c:dLbls>
        <c:gapWidth val="150"/>
        <c:axId val="-2102623128"/>
        <c:axId val="-2102620152"/>
      </c:barChart>
      <c:catAx>
        <c:axId val="-2102623128"/>
        <c:scaling>
          <c:orientation val="minMax"/>
        </c:scaling>
        <c:delete val="0"/>
        <c:axPos val="b"/>
        <c:majorTickMark val="out"/>
        <c:minorTickMark val="none"/>
        <c:tickLblPos val="nextTo"/>
        <c:txPr>
          <a:bodyPr/>
          <a:lstStyle/>
          <a:p>
            <a:pPr>
              <a:defRPr sz="1800"/>
            </a:pPr>
            <a:endParaRPr lang="en-US"/>
          </a:p>
        </c:txPr>
        <c:crossAx val="-2102620152"/>
        <c:crosses val="autoZero"/>
        <c:auto val="1"/>
        <c:lblAlgn val="ctr"/>
        <c:lblOffset val="100"/>
        <c:noMultiLvlLbl val="0"/>
      </c:catAx>
      <c:valAx>
        <c:axId val="-2102620152"/>
        <c:scaling>
          <c:orientation val="minMax"/>
        </c:scaling>
        <c:delete val="0"/>
        <c:axPos val="l"/>
        <c:title>
          <c:tx>
            <c:rich>
              <a:bodyPr rot="-5400000" vert="horz"/>
              <a:lstStyle/>
              <a:p>
                <a:pPr>
                  <a:defRPr sz="1800"/>
                </a:pPr>
                <a:r>
                  <a:rPr lang="en-US" sz="1800"/>
                  <a:t>%</a:t>
                </a:r>
                <a:r>
                  <a:rPr lang="en-US" sz="1800" baseline="0"/>
                  <a:t> populist speeches</a:t>
                </a:r>
                <a:endParaRPr lang="en-US" sz="1800"/>
              </a:p>
            </c:rich>
          </c:tx>
          <c:overlay val="0"/>
        </c:title>
        <c:numFmt formatCode="General" sourceLinked="1"/>
        <c:majorTickMark val="out"/>
        <c:minorTickMark val="none"/>
        <c:tickLblPos val="nextTo"/>
        <c:txPr>
          <a:bodyPr/>
          <a:lstStyle/>
          <a:p>
            <a:pPr>
              <a:defRPr sz="1800"/>
            </a:pPr>
            <a:endParaRPr lang="en-US"/>
          </a:p>
        </c:txPr>
        <c:crossAx val="-2102623128"/>
        <c:crosses val="autoZero"/>
        <c:crossBetween val="between"/>
      </c:valAx>
    </c:plotArea>
    <c:legend>
      <c:legendPos val="r"/>
      <c:overlay val="0"/>
      <c:txPr>
        <a:bodyPr/>
        <a:lstStyle/>
        <a:p>
          <a:pPr>
            <a:defRPr sz="18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0"/>
    <c:plotArea>
      <c:layout/>
      <c:barChart>
        <c:barDir val="col"/>
        <c:grouping val="clustered"/>
        <c:varyColors val="0"/>
        <c:ser>
          <c:idx val="0"/>
          <c:order val="0"/>
          <c:tx>
            <c:strRef>
              <c:f>'2012 GfK Reweighted -tweaked'!$A$4</c:f>
              <c:strCache>
                <c:ptCount val="1"/>
                <c:pt idx="0">
                  <c:v>1996</c:v>
                </c:pt>
              </c:strCache>
            </c:strRef>
          </c:tx>
          <c:spPr>
            <a:solidFill>
              <a:srgbClr val="8EB4E3"/>
            </a:solidFill>
            <a:ln>
              <a:solidFill>
                <a:schemeClr val="bg1"/>
              </a:solidFill>
            </a:ln>
            <a:effectLst/>
          </c:spPr>
          <c:invertIfNegative val="0"/>
          <c:cat>
            <c:strRef>
              <c:f>'2012 GfK Reweighted -tweaked'!$B$3:$E$3</c:f>
              <c:strCache>
                <c:ptCount val="4"/>
                <c:pt idx="0">
                  <c:v>Creedal</c:v>
                </c:pt>
                <c:pt idx="1">
                  <c:v>Disengaged</c:v>
                </c:pt>
                <c:pt idx="2">
                  <c:v>Restrictive</c:v>
                </c:pt>
                <c:pt idx="3">
                  <c:v>Ardent</c:v>
                </c:pt>
              </c:strCache>
            </c:strRef>
          </c:cat>
          <c:val>
            <c:numRef>
              <c:f>'2012 GfK Reweighted -tweaked'!$B$4:$E$4</c:f>
              <c:numCache>
                <c:formatCode>0.00</c:formatCode>
                <c:ptCount val="4"/>
                <c:pt idx="0">
                  <c:v>0.2487</c:v>
                </c:pt>
                <c:pt idx="1">
                  <c:v>0.2738</c:v>
                </c:pt>
                <c:pt idx="2">
                  <c:v>0.3125</c:v>
                </c:pt>
                <c:pt idx="3">
                  <c:v>0.1651</c:v>
                </c:pt>
              </c:numCache>
            </c:numRef>
          </c:val>
        </c:ser>
        <c:ser>
          <c:idx val="1"/>
          <c:order val="1"/>
          <c:tx>
            <c:strRef>
              <c:f>'2012 GfK Reweighted -tweaked'!$A$5</c:f>
              <c:strCache>
                <c:ptCount val="1"/>
                <c:pt idx="0">
                  <c:v>2004</c:v>
                </c:pt>
              </c:strCache>
            </c:strRef>
          </c:tx>
          <c:spPr>
            <a:solidFill>
              <a:schemeClr val="tx1"/>
            </a:solidFill>
            <a:ln>
              <a:solidFill>
                <a:schemeClr val="bg1"/>
              </a:solidFill>
            </a:ln>
            <a:effectLst/>
          </c:spPr>
          <c:invertIfNegative val="0"/>
          <c:cat>
            <c:strRef>
              <c:f>'2012 GfK Reweighted -tweaked'!$B$3:$E$3</c:f>
              <c:strCache>
                <c:ptCount val="4"/>
                <c:pt idx="0">
                  <c:v>Creedal</c:v>
                </c:pt>
                <c:pt idx="1">
                  <c:v>Disengaged</c:v>
                </c:pt>
                <c:pt idx="2">
                  <c:v>Restrictive</c:v>
                </c:pt>
                <c:pt idx="3">
                  <c:v>Ardent</c:v>
                </c:pt>
              </c:strCache>
            </c:strRef>
          </c:cat>
          <c:val>
            <c:numRef>
              <c:f>'2012 GfK Reweighted -tweaked'!$B$5:$E$5</c:f>
              <c:numCache>
                <c:formatCode>0.00</c:formatCode>
                <c:ptCount val="4"/>
                <c:pt idx="0">
                  <c:v>0.2252</c:v>
                </c:pt>
                <c:pt idx="1">
                  <c:v>0.1754</c:v>
                </c:pt>
                <c:pt idx="2">
                  <c:v>0.3526</c:v>
                </c:pt>
                <c:pt idx="3">
                  <c:v>0.2467</c:v>
                </c:pt>
              </c:numCache>
            </c:numRef>
          </c:val>
        </c:ser>
        <c:ser>
          <c:idx val="2"/>
          <c:order val="2"/>
          <c:tx>
            <c:strRef>
              <c:f>'2012 GfK Reweighted -tweaked'!$A$6</c:f>
              <c:strCache>
                <c:ptCount val="1"/>
                <c:pt idx="0">
                  <c:v>2012</c:v>
                </c:pt>
              </c:strCache>
            </c:strRef>
          </c:tx>
          <c:spPr>
            <a:solidFill>
              <a:schemeClr val="accent2">
                <a:lumMod val="40000"/>
                <a:lumOff val="60000"/>
              </a:schemeClr>
            </a:solidFill>
            <a:ln>
              <a:solidFill>
                <a:schemeClr val="bg1"/>
              </a:solidFill>
            </a:ln>
            <a:effectLst/>
          </c:spPr>
          <c:invertIfNegative val="0"/>
          <c:cat>
            <c:strRef>
              <c:f>'2012 GfK Reweighted -tweaked'!$B$3:$E$3</c:f>
              <c:strCache>
                <c:ptCount val="4"/>
                <c:pt idx="0">
                  <c:v>Creedal</c:v>
                </c:pt>
                <c:pt idx="1">
                  <c:v>Disengaged</c:v>
                </c:pt>
                <c:pt idx="2">
                  <c:v>Restrictive</c:v>
                </c:pt>
                <c:pt idx="3">
                  <c:v>Ardent</c:v>
                </c:pt>
              </c:strCache>
            </c:strRef>
          </c:cat>
          <c:val>
            <c:numRef>
              <c:f>'2012 GfK Reweighted -tweaked'!$B$6:$E$6</c:f>
              <c:numCache>
                <c:formatCode>0.00</c:formatCode>
                <c:ptCount val="4"/>
                <c:pt idx="0">
                  <c:v>0.2412</c:v>
                </c:pt>
                <c:pt idx="1">
                  <c:v>0.2516</c:v>
                </c:pt>
                <c:pt idx="2">
                  <c:v>0.3134</c:v>
                </c:pt>
                <c:pt idx="3">
                  <c:v>0.1939</c:v>
                </c:pt>
              </c:numCache>
            </c:numRef>
          </c:val>
        </c:ser>
        <c:dLbls>
          <c:showLegendKey val="0"/>
          <c:showVal val="0"/>
          <c:showCatName val="0"/>
          <c:showSerName val="0"/>
          <c:showPercent val="0"/>
          <c:showBubbleSize val="0"/>
        </c:dLbls>
        <c:gapWidth val="150"/>
        <c:axId val="-2100867112"/>
        <c:axId val="-2100870040"/>
      </c:barChart>
      <c:catAx>
        <c:axId val="-2100867112"/>
        <c:scaling>
          <c:orientation val="minMax"/>
        </c:scaling>
        <c:delete val="0"/>
        <c:axPos val="b"/>
        <c:majorTickMark val="out"/>
        <c:minorTickMark val="none"/>
        <c:tickLblPos val="nextTo"/>
        <c:crossAx val="-2100870040"/>
        <c:crosses val="autoZero"/>
        <c:auto val="1"/>
        <c:lblAlgn val="ctr"/>
        <c:lblOffset val="100"/>
        <c:noMultiLvlLbl val="0"/>
      </c:catAx>
      <c:valAx>
        <c:axId val="-2100870040"/>
        <c:scaling>
          <c:orientation val="minMax"/>
        </c:scaling>
        <c:delete val="0"/>
        <c:axPos val="l"/>
        <c:numFmt formatCode="0.00" sourceLinked="1"/>
        <c:majorTickMark val="out"/>
        <c:minorTickMark val="none"/>
        <c:tickLblPos val="nextTo"/>
        <c:spPr>
          <a:ln>
            <a:solidFill>
              <a:schemeClr val="tx1"/>
            </a:solidFill>
          </a:ln>
        </c:spPr>
        <c:txPr>
          <a:bodyPr/>
          <a:lstStyle/>
          <a:p>
            <a:pPr>
              <a:defRPr sz="2000"/>
            </a:pPr>
            <a:endParaRPr lang="en-US"/>
          </a:p>
        </c:txPr>
        <c:crossAx val="-2100867112"/>
        <c:crosses val="autoZero"/>
        <c:crossBetween val="between"/>
        <c:majorUnit val="0.1"/>
      </c:valAx>
      <c:dTable>
        <c:showHorzBorder val="0"/>
        <c:showVertBorder val="1"/>
        <c:showOutline val="1"/>
        <c:showKeys val="0"/>
        <c:spPr>
          <a:ln w="3175">
            <a:solidFill>
              <a:schemeClr val="tx1"/>
            </a:solidFill>
          </a:ln>
        </c:spPr>
        <c:txPr>
          <a:bodyPr/>
          <a:lstStyle/>
          <a:p>
            <a:pPr rtl="0">
              <a:defRPr sz="1800"/>
            </a:pPr>
            <a:endParaRPr lang="en-US"/>
          </a:p>
        </c:txPr>
      </c:dTable>
      <c:spPr>
        <a:noFill/>
        <a:ln w="25400">
          <a:noFill/>
        </a:ln>
      </c:spPr>
    </c:plotArea>
    <c:legend>
      <c:legendPos val="r"/>
      <c:overlay val="0"/>
      <c:txPr>
        <a:bodyPr/>
        <a:lstStyle/>
        <a:p>
          <a:pPr>
            <a:defRPr sz="2000"/>
          </a:pPr>
          <a:endParaRPr lang="en-US"/>
        </a:p>
      </c:txPr>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0"/>
    <c:plotArea>
      <c:layout/>
      <c:barChart>
        <c:barDir val="col"/>
        <c:grouping val="clustered"/>
        <c:varyColors val="0"/>
        <c:ser>
          <c:idx val="0"/>
          <c:order val="0"/>
          <c:tx>
            <c:strRef>
              <c:f>'2012 GfK Reweighted -tweaked'!$A$4</c:f>
              <c:strCache>
                <c:ptCount val="1"/>
                <c:pt idx="0">
                  <c:v>1996</c:v>
                </c:pt>
              </c:strCache>
            </c:strRef>
          </c:tx>
          <c:spPr>
            <a:solidFill>
              <a:srgbClr val="8EB4E3"/>
            </a:solidFill>
            <a:ln>
              <a:solidFill>
                <a:schemeClr val="bg1"/>
              </a:solidFill>
            </a:ln>
            <a:effectLst/>
          </c:spPr>
          <c:invertIfNegative val="0"/>
          <c:cat>
            <c:strRef>
              <c:f>'2012 GfK Reweighted -tweaked'!$B$3:$E$3</c:f>
              <c:strCache>
                <c:ptCount val="4"/>
                <c:pt idx="0">
                  <c:v>Creedal</c:v>
                </c:pt>
                <c:pt idx="1">
                  <c:v>Disengaged</c:v>
                </c:pt>
                <c:pt idx="2">
                  <c:v>Restrictive</c:v>
                </c:pt>
                <c:pt idx="3">
                  <c:v>Ardent</c:v>
                </c:pt>
              </c:strCache>
            </c:strRef>
          </c:cat>
          <c:val>
            <c:numRef>
              <c:f>'2012 GfK Reweighted -tweaked'!$B$4:$E$4</c:f>
              <c:numCache>
                <c:formatCode>0.00</c:formatCode>
                <c:ptCount val="4"/>
                <c:pt idx="0">
                  <c:v>0.2487</c:v>
                </c:pt>
                <c:pt idx="1">
                  <c:v>0.2738</c:v>
                </c:pt>
                <c:pt idx="2">
                  <c:v>0.3125</c:v>
                </c:pt>
                <c:pt idx="3">
                  <c:v>0.1651</c:v>
                </c:pt>
              </c:numCache>
            </c:numRef>
          </c:val>
        </c:ser>
        <c:ser>
          <c:idx val="1"/>
          <c:order val="1"/>
          <c:tx>
            <c:strRef>
              <c:f>'2012 GfK Reweighted -tweaked'!$A$5</c:f>
              <c:strCache>
                <c:ptCount val="1"/>
                <c:pt idx="0">
                  <c:v>2004</c:v>
                </c:pt>
              </c:strCache>
            </c:strRef>
          </c:tx>
          <c:spPr>
            <a:solidFill>
              <a:schemeClr val="tx1"/>
            </a:solidFill>
            <a:ln>
              <a:solidFill>
                <a:schemeClr val="bg1"/>
              </a:solidFill>
            </a:ln>
            <a:effectLst/>
          </c:spPr>
          <c:invertIfNegative val="0"/>
          <c:cat>
            <c:strRef>
              <c:f>'2012 GfK Reweighted -tweaked'!$B$3:$E$3</c:f>
              <c:strCache>
                <c:ptCount val="4"/>
                <c:pt idx="0">
                  <c:v>Creedal</c:v>
                </c:pt>
                <c:pt idx="1">
                  <c:v>Disengaged</c:v>
                </c:pt>
                <c:pt idx="2">
                  <c:v>Restrictive</c:v>
                </c:pt>
                <c:pt idx="3">
                  <c:v>Ardent</c:v>
                </c:pt>
              </c:strCache>
            </c:strRef>
          </c:cat>
          <c:val>
            <c:numRef>
              <c:f>'2012 GfK Reweighted -tweaked'!$B$5:$E$5</c:f>
              <c:numCache>
                <c:formatCode>0.00</c:formatCode>
                <c:ptCount val="4"/>
                <c:pt idx="0">
                  <c:v>0.2252</c:v>
                </c:pt>
                <c:pt idx="1">
                  <c:v>0.1754</c:v>
                </c:pt>
                <c:pt idx="2">
                  <c:v>0.3526</c:v>
                </c:pt>
                <c:pt idx="3">
                  <c:v>0.2467</c:v>
                </c:pt>
              </c:numCache>
            </c:numRef>
          </c:val>
        </c:ser>
        <c:ser>
          <c:idx val="2"/>
          <c:order val="2"/>
          <c:tx>
            <c:strRef>
              <c:f>'2012 GfK Reweighted -tweaked'!$A$6</c:f>
              <c:strCache>
                <c:ptCount val="1"/>
                <c:pt idx="0">
                  <c:v>2012</c:v>
                </c:pt>
              </c:strCache>
            </c:strRef>
          </c:tx>
          <c:spPr>
            <a:solidFill>
              <a:schemeClr val="accent2">
                <a:lumMod val="40000"/>
                <a:lumOff val="60000"/>
              </a:schemeClr>
            </a:solidFill>
            <a:ln>
              <a:solidFill>
                <a:schemeClr val="bg1"/>
              </a:solidFill>
            </a:ln>
            <a:effectLst/>
          </c:spPr>
          <c:invertIfNegative val="0"/>
          <c:cat>
            <c:strRef>
              <c:f>'2012 GfK Reweighted -tweaked'!$B$3:$E$3</c:f>
              <c:strCache>
                <c:ptCount val="4"/>
                <c:pt idx="0">
                  <c:v>Creedal</c:v>
                </c:pt>
                <c:pt idx="1">
                  <c:v>Disengaged</c:v>
                </c:pt>
                <c:pt idx="2">
                  <c:v>Restrictive</c:v>
                </c:pt>
                <c:pt idx="3">
                  <c:v>Ardent</c:v>
                </c:pt>
              </c:strCache>
            </c:strRef>
          </c:cat>
          <c:val>
            <c:numRef>
              <c:f>'2012 GfK Reweighted -tweaked'!$B$6:$E$6</c:f>
              <c:numCache>
                <c:formatCode>0.00</c:formatCode>
                <c:ptCount val="4"/>
                <c:pt idx="0">
                  <c:v>0.2412</c:v>
                </c:pt>
                <c:pt idx="1">
                  <c:v>0.2516</c:v>
                </c:pt>
                <c:pt idx="2">
                  <c:v>0.3134</c:v>
                </c:pt>
                <c:pt idx="3">
                  <c:v>0.1939</c:v>
                </c:pt>
              </c:numCache>
            </c:numRef>
          </c:val>
        </c:ser>
        <c:dLbls>
          <c:showLegendKey val="0"/>
          <c:showVal val="0"/>
          <c:showCatName val="0"/>
          <c:showSerName val="0"/>
          <c:showPercent val="0"/>
          <c:showBubbleSize val="0"/>
        </c:dLbls>
        <c:gapWidth val="150"/>
        <c:axId val="-2099445096"/>
        <c:axId val="-2099442216"/>
      </c:barChart>
      <c:catAx>
        <c:axId val="-2099445096"/>
        <c:scaling>
          <c:orientation val="minMax"/>
        </c:scaling>
        <c:delete val="0"/>
        <c:axPos val="b"/>
        <c:majorTickMark val="out"/>
        <c:minorTickMark val="none"/>
        <c:tickLblPos val="nextTo"/>
        <c:crossAx val="-2099442216"/>
        <c:crosses val="autoZero"/>
        <c:auto val="1"/>
        <c:lblAlgn val="ctr"/>
        <c:lblOffset val="100"/>
        <c:noMultiLvlLbl val="0"/>
      </c:catAx>
      <c:valAx>
        <c:axId val="-2099442216"/>
        <c:scaling>
          <c:orientation val="minMax"/>
        </c:scaling>
        <c:delete val="0"/>
        <c:axPos val="l"/>
        <c:numFmt formatCode="0.00" sourceLinked="1"/>
        <c:majorTickMark val="out"/>
        <c:minorTickMark val="none"/>
        <c:tickLblPos val="nextTo"/>
        <c:spPr>
          <a:ln>
            <a:solidFill>
              <a:schemeClr val="tx1"/>
            </a:solidFill>
          </a:ln>
        </c:spPr>
        <c:txPr>
          <a:bodyPr/>
          <a:lstStyle/>
          <a:p>
            <a:pPr>
              <a:defRPr sz="2000"/>
            </a:pPr>
            <a:endParaRPr lang="en-US"/>
          </a:p>
        </c:txPr>
        <c:crossAx val="-2099445096"/>
        <c:crosses val="autoZero"/>
        <c:crossBetween val="between"/>
        <c:majorUnit val="0.1"/>
      </c:valAx>
      <c:dTable>
        <c:showHorzBorder val="0"/>
        <c:showVertBorder val="1"/>
        <c:showOutline val="1"/>
        <c:showKeys val="0"/>
        <c:spPr>
          <a:ln w="3175">
            <a:solidFill>
              <a:schemeClr val="tx1"/>
            </a:solidFill>
          </a:ln>
        </c:spPr>
        <c:txPr>
          <a:bodyPr/>
          <a:lstStyle/>
          <a:p>
            <a:pPr rtl="0">
              <a:defRPr sz="1800"/>
            </a:pPr>
            <a:endParaRPr lang="en-US"/>
          </a:p>
        </c:txPr>
      </c:dTable>
      <c:spPr>
        <a:noFill/>
        <a:ln w="25400">
          <a:noFill/>
        </a:ln>
      </c:spPr>
    </c:plotArea>
    <c:legend>
      <c:legendPos val="r"/>
      <c:overlay val="0"/>
      <c:txPr>
        <a:bodyPr/>
        <a:lstStyle/>
        <a:p>
          <a:pPr>
            <a:defRPr sz="2000"/>
          </a:pPr>
          <a:endParaRPr lang="en-US"/>
        </a:p>
      </c:txPr>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2EB2E7-04D1-BD44-B036-8C768659A269}" type="datetimeFigureOut">
              <a:rPr lang="en-US" smtClean="0"/>
              <a:t>5/14/18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347C60-01B0-D944-83B6-F874D81A5C0C}" type="slidenum">
              <a:rPr lang="en-US" smtClean="0"/>
              <a:t>‹#›</a:t>
            </a:fld>
            <a:endParaRPr lang="en-US"/>
          </a:p>
        </p:txBody>
      </p:sp>
    </p:spTree>
    <p:extLst>
      <p:ext uri="{BB962C8B-B14F-4D97-AF65-F5344CB8AC3E}">
        <p14:creationId xmlns:p14="http://schemas.microsoft.com/office/powerpoint/2010/main" val="463245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B589E-D779-B14D-BDC8-6AFBC10555B2}" type="datetimeFigureOut">
              <a:rPr lang="en-US" smtClean="0"/>
              <a:t>5/14/18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109D1C-9148-4C47-90B9-3D9C9FF7BC29}" type="slidenum">
              <a:rPr lang="en-US" smtClean="0"/>
              <a:t>‹#›</a:t>
            </a:fld>
            <a:endParaRPr lang="en-US"/>
          </a:p>
        </p:txBody>
      </p:sp>
    </p:spTree>
    <p:extLst>
      <p:ext uri="{BB962C8B-B14F-4D97-AF65-F5344CB8AC3E}">
        <p14:creationId xmlns:p14="http://schemas.microsoft.com/office/powerpoint/2010/main" val="7804515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109D1C-9148-4C47-90B9-3D9C9FF7BC29}" type="slidenum">
              <a:rPr lang="en-US" smtClean="0"/>
              <a:t>1</a:t>
            </a:fld>
            <a:endParaRPr lang="en-US"/>
          </a:p>
        </p:txBody>
      </p:sp>
    </p:spTree>
    <p:extLst>
      <p:ext uri="{BB962C8B-B14F-4D97-AF65-F5344CB8AC3E}">
        <p14:creationId xmlns:p14="http://schemas.microsoft.com/office/powerpoint/2010/main" val="1305861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James Weaver (Populist</a:t>
            </a:r>
            <a:r>
              <a:rPr lang="en-US" sz="1200" baseline="0" dirty="0" smtClean="0"/>
              <a:t> Party) </a:t>
            </a:r>
            <a:r>
              <a:rPr lang="en-US" sz="1200" dirty="0" smtClean="0"/>
              <a:t>vs. Carrie Nation (temperance</a:t>
            </a:r>
            <a:r>
              <a:rPr lang="en-US" sz="1200" baseline="0" dirty="0" smtClean="0"/>
              <a:t> movement)</a:t>
            </a:r>
            <a:endParaRPr lang="en-US" sz="1200" dirty="0" smtClean="0"/>
          </a:p>
          <a:p>
            <a:pPr marL="0" indent="0">
              <a:spcAft>
                <a:spcPts val="600"/>
              </a:spcAft>
              <a:buNone/>
            </a:pPr>
            <a:r>
              <a:rPr lang="en-US" sz="1200" dirty="0" smtClean="0"/>
              <a:t>John</a:t>
            </a:r>
            <a:r>
              <a:rPr lang="en-US" sz="1200" baseline="0" dirty="0" smtClean="0"/>
              <a:t> Lewis (CIO) </a:t>
            </a:r>
            <a:r>
              <a:rPr lang="en-US" sz="1200" dirty="0" smtClean="0"/>
              <a:t>vs. George Wallace</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19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err="1" smtClean="0"/>
              <a:t>Jörg</a:t>
            </a:r>
            <a:r>
              <a:rPr lang="en-US" sz="1200" dirty="0" smtClean="0"/>
              <a:t> </a:t>
            </a:r>
            <a:r>
              <a:rPr lang="en-US" sz="1200" dirty="0" err="1" smtClean="0"/>
              <a:t>Haider</a:t>
            </a:r>
            <a:r>
              <a:rPr lang="en-US" sz="1200" dirty="0" smtClean="0"/>
              <a:t> (</a:t>
            </a:r>
            <a:r>
              <a:rPr lang="en-US" sz="1200" baseline="0" dirty="0" smtClean="0"/>
              <a:t>FPO)</a:t>
            </a:r>
            <a:r>
              <a:rPr lang="en-US" sz="1200" dirty="0" smtClean="0"/>
              <a:t>, Marine Le Pen (Front</a:t>
            </a:r>
            <a:r>
              <a:rPr lang="en-US" sz="1200" baseline="0" dirty="0" smtClean="0"/>
              <a:t> </a:t>
            </a:r>
            <a:r>
              <a:rPr lang="en-US" sz="1200" baseline="0" dirty="0" err="1" smtClean="0"/>
              <a:t>Nationale</a:t>
            </a:r>
            <a:r>
              <a:rPr lang="en-US" sz="1200" baseline="0" dirty="0" smtClean="0"/>
              <a:t>), Geert Wilders (Netherlands PVV), </a:t>
            </a:r>
            <a:r>
              <a:rPr lang="en-US" sz="1200" baseline="0" dirty="0" err="1" smtClean="0"/>
              <a:t>Pim</a:t>
            </a:r>
            <a:r>
              <a:rPr lang="en-US" sz="1200" baseline="0" dirty="0" smtClean="0"/>
              <a:t> Fortuyn (Netherlands LPF), Frank </a:t>
            </a:r>
            <a:r>
              <a:rPr lang="en-US" sz="1200" baseline="0" dirty="0" err="1" smtClean="0"/>
              <a:t>Vanhecke</a:t>
            </a:r>
            <a:r>
              <a:rPr lang="en-US" sz="1200" baseline="0" dirty="0" smtClean="0"/>
              <a:t> (Belgium </a:t>
            </a:r>
            <a:r>
              <a:rPr lang="en-US" sz="1200" baseline="0" dirty="0" err="1" smtClean="0"/>
              <a:t>Vlaams</a:t>
            </a:r>
            <a:r>
              <a:rPr lang="en-US" sz="1200" baseline="0" dirty="0" smtClean="0"/>
              <a:t> Blok), Nigel </a:t>
            </a:r>
            <a:r>
              <a:rPr lang="en-US" sz="1200" baseline="0" dirty="0" err="1" smtClean="0"/>
              <a:t>Farage</a:t>
            </a:r>
            <a:r>
              <a:rPr lang="en-US" sz="1200" baseline="0" dirty="0" smtClean="0"/>
              <a:t> (UK Independence Party), Francesco </a:t>
            </a:r>
            <a:r>
              <a:rPr lang="en-US" sz="1200" baseline="0" dirty="0" err="1" smtClean="0"/>
              <a:t>Storace</a:t>
            </a:r>
            <a:r>
              <a:rPr lang="en-US" sz="1200" baseline="0" dirty="0" smtClean="0"/>
              <a:t> (Italy, National Alliance)</a:t>
            </a:r>
          </a:p>
          <a:p>
            <a:pPr marL="0" indent="0">
              <a:spcAft>
                <a:spcPts val="600"/>
              </a:spcAft>
              <a:buNone/>
            </a:pPr>
            <a:r>
              <a:rPr lang="en-US" sz="1200" baseline="0" dirty="0" smtClean="0"/>
              <a:t>Populism appears to be deeply intertwined with Euroskepticism, </a:t>
            </a:r>
            <a:r>
              <a:rPr lang="en-US" sz="1200" baseline="0" dirty="0" err="1" smtClean="0"/>
              <a:t>Islamophobia</a:t>
            </a:r>
            <a:r>
              <a:rPr lang="en-US" sz="1200" baseline="0" dirty="0" smtClean="0"/>
              <a:t>, </a:t>
            </a:r>
            <a:r>
              <a:rPr lang="en-US" sz="1200" baseline="0" dirty="0" err="1" smtClean="0"/>
              <a:t>nativitsm</a:t>
            </a:r>
            <a:r>
              <a:rPr lang="en-US" sz="1200" baseline="0" dirty="0" smtClean="0"/>
              <a:t>, etc. – for most radical right and populism are coterminous</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29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err="1" smtClean="0"/>
              <a:t>Jörg</a:t>
            </a:r>
            <a:r>
              <a:rPr lang="en-US" sz="1200" dirty="0" smtClean="0"/>
              <a:t> </a:t>
            </a:r>
            <a:r>
              <a:rPr lang="en-US" sz="1200" dirty="0" err="1" smtClean="0"/>
              <a:t>Haider</a:t>
            </a:r>
            <a:r>
              <a:rPr lang="en-US" sz="1200" dirty="0" smtClean="0"/>
              <a:t> (</a:t>
            </a:r>
            <a:r>
              <a:rPr lang="en-US" sz="1200" baseline="0" dirty="0" smtClean="0"/>
              <a:t>FPO)</a:t>
            </a:r>
            <a:r>
              <a:rPr lang="en-US" sz="1200" dirty="0" smtClean="0"/>
              <a:t>, Marine Le Pen (Front</a:t>
            </a:r>
            <a:r>
              <a:rPr lang="en-US" sz="1200" baseline="0" dirty="0" smtClean="0"/>
              <a:t> </a:t>
            </a:r>
            <a:r>
              <a:rPr lang="en-US" sz="1200" baseline="0" dirty="0" err="1" smtClean="0"/>
              <a:t>Nationale</a:t>
            </a:r>
            <a:r>
              <a:rPr lang="en-US" sz="1200" baseline="0" dirty="0" smtClean="0"/>
              <a:t>), Geert Wilders (Netherlands PVV), </a:t>
            </a:r>
            <a:r>
              <a:rPr lang="en-US" sz="1200" baseline="0" dirty="0" err="1" smtClean="0"/>
              <a:t>Pim</a:t>
            </a:r>
            <a:r>
              <a:rPr lang="en-US" sz="1200" baseline="0" dirty="0" smtClean="0"/>
              <a:t> Fortuyn (Netherlands LPF), Frank </a:t>
            </a:r>
            <a:r>
              <a:rPr lang="en-US" sz="1200" baseline="0" dirty="0" err="1" smtClean="0"/>
              <a:t>Vanhecke</a:t>
            </a:r>
            <a:r>
              <a:rPr lang="en-US" sz="1200" baseline="0" dirty="0" smtClean="0"/>
              <a:t> (Belgium </a:t>
            </a:r>
            <a:r>
              <a:rPr lang="en-US" sz="1200" baseline="0" dirty="0" err="1" smtClean="0"/>
              <a:t>Vlaams</a:t>
            </a:r>
            <a:r>
              <a:rPr lang="en-US" sz="1200" baseline="0" dirty="0" smtClean="0"/>
              <a:t> Blok), Nigel </a:t>
            </a:r>
            <a:r>
              <a:rPr lang="en-US" sz="1200" baseline="0" dirty="0" err="1" smtClean="0"/>
              <a:t>Farage</a:t>
            </a:r>
            <a:r>
              <a:rPr lang="en-US" sz="1200" baseline="0" dirty="0" smtClean="0"/>
              <a:t> (UK Independence Party), Francesco </a:t>
            </a:r>
            <a:r>
              <a:rPr lang="en-US" sz="1200" baseline="0" dirty="0" err="1" smtClean="0"/>
              <a:t>Storace</a:t>
            </a:r>
            <a:r>
              <a:rPr lang="en-US" sz="1200" baseline="0" dirty="0" smtClean="0"/>
              <a:t> (Italy, National Alliance)</a:t>
            </a:r>
          </a:p>
          <a:p>
            <a:pPr marL="0" indent="0">
              <a:spcAft>
                <a:spcPts val="600"/>
              </a:spcAft>
              <a:buNone/>
            </a:pPr>
            <a:r>
              <a:rPr lang="en-US" sz="1200" baseline="0" dirty="0" smtClean="0"/>
              <a:t>Populism appears to be deeply intertwined with Euroskepticism, </a:t>
            </a:r>
            <a:r>
              <a:rPr lang="en-US" sz="1200" baseline="0" dirty="0" err="1" smtClean="0"/>
              <a:t>Islamophobia</a:t>
            </a:r>
            <a:r>
              <a:rPr lang="en-US" sz="1200" baseline="0" dirty="0" smtClean="0"/>
              <a:t>, </a:t>
            </a:r>
            <a:r>
              <a:rPr lang="en-US" sz="1200" baseline="0" dirty="0" err="1" smtClean="0"/>
              <a:t>nativitsm</a:t>
            </a:r>
            <a:r>
              <a:rPr lang="en-US" sz="1200" baseline="0" dirty="0" smtClean="0"/>
              <a:t>, etc. – for most radical right and populism are coterminous</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39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49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59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69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76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baseline="0" dirty="0" smtClean="0"/>
              <a:t>http://</a:t>
            </a:r>
            <a:r>
              <a:rPr lang="en-US" sz="1200" baseline="0" dirty="0" err="1" smtClean="0"/>
              <a:t>www.pewresearch.org</a:t>
            </a:r>
            <a:r>
              <a:rPr lang="en-US" sz="1200" baseline="0" dirty="0" smtClean="0"/>
              <a:t>/fact-tank/2016/04/15/americans-views-of-immigrants-marked-by-widening-partisan-generational-divides/</a:t>
            </a:r>
          </a:p>
        </p:txBody>
      </p:sp>
      <p:sp>
        <p:nvSpPr>
          <p:cNvPr id="4" name="Slide Number Placeholder 3"/>
          <p:cNvSpPr>
            <a:spLocks noGrp="1"/>
          </p:cNvSpPr>
          <p:nvPr>
            <p:ph type="sldNum" sz="quarter" idx="10"/>
          </p:nvPr>
        </p:nvSpPr>
        <p:spPr/>
        <p:txBody>
          <a:bodyPr/>
          <a:lstStyle/>
          <a:p>
            <a:fld id="{FA109D1C-9148-4C47-90B9-3D9C9FF7BC29}" type="slidenum">
              <a:rPr lang="en-US" smtClean="0"/>
              <a:t>77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baseline="0" dirty="0" smtClean="0"/>
              <a:t>http://</a:t>
            </a:r>
            <a:r>
              <a:rPr lang="en-US" sz="1200" baseline="0" dirty="0" err="1" smtClean="0"/>
              <a:t>www.people-press.org</a:t>
            </a:r>
            <a:r>
              <a:rPr lang="en-US" sz="1200" baseline="0" dirty="0" smtClean="0"/>
              <a:t>/2015/11/23/public-trust-in-government-1958-2015/</a:t>
            </a:r>
          </a:p>
        </p:txBody>
      </p:sp>
      <p:sp>
        <p:nvSpPr>
          <p:cNvPr id="4" name="Slide Number Placeholder 3"/>
          <p:cNvSpPr>
            <a:spLocks noGrp="1"/>
          </p:cNvSpPr>
          <p:nvPr>
            <p:ph type="sldNum" sz="quarter" idx="10"/>
          </p:nvPr>
        </p:nvSpPr>
        <p:spPr/>
        <p:txBody>
          <a:bodyPr/>
          <a:lstStyle/>
          <a:p>
            <a:fld id="{FA109D1C-9148-4C47-90B9-3D9C9FF7BC29}" type="slidenum">
              <a:rPr lang="en-US" smtClean="0"/>
              <a:t>79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87</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88</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89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90</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91</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92</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93</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dirty="0" smtClean="0"/>
              <a:t>Hans-Georg Betz (</a:t>
            </a:r>
            <a:r>
              <a:rPr lang="en-US" sz="1200" smtClean="0"/>
              <a:t>of Swank &amp; Betz)</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94</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95</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kern="1200" smtClean="0">
                <a:solidFill>
                  <a:schemeClr val="tx1"/>
                </a:solidFill>
                <a:effectLst/>
                <a:latin typeface="+mn-lt"/>
                <a:ea typeface="+mn-ea"/>
                <a:cs typeface="+mn-cs"/>
              </a:rPr>
              <a:t>Kitschelt</a:t>
            </a: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96</a:t>
            </a:fld>
            <a:endParaRPr lang="en-US"/>
          </a:p>
        </p:txBody>
      </p:sp>
    </p:spTree>
    <p:extLst>
      <p:ext uri="{BB962C8B-B14F-4D97-AF65-F5344CB8AC3E}">
        <p14:creationId xmlns:p14="http://schemas.microsoft.com/office/powerpoint/2010/main" val="42282637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sz="1200" dirty="0"/>
          </a:p>
        </p:txBody>
      </p:sp>
      <p:sp>
        <p:nvSpPr>
          <p:cNvPr id="4" name="Slide Number Placeholder 3"/>
          <p:cNvSpPr>
            <a:spLocks noGrp="1"/>
          </p:cNvSpPr>
          <p:nvPr>
            <p:ph type="sldNum" sz="quarter" idx="10"/>
          </p:nvPr>
        </p:nvSpPr>
        <p:spPr/>
        <p:txBody>
          <a:bodyPr/>
          <a:lstStyle/>
          <a:p>
            <a:fld id="{FA109D1C-9148-4C47-90B9-3D9C9FF7BC29}" type="slidenum">
              <a:rPr lang="en-US" smtClean="0"/>
              <a:t>97</a:t>
            </a:fld>
            <a:endParaRPr lang="en-US"/>
          </a:p>
        </p:txBody>
      </p:sp>
    </p:spTree>
    <p:extLst>
      <p:ext uri="{BB962C8B-B14F-4D97-AF65-F5344CB8AC3E}">
        <p14:creationId xmlns:p14="http://schemas.microsoft.com/office/powerpoint/2010/main" val="422826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7240"/>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16183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261319139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390299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1491628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593" y="893704"/>
            <a:ext cx="8654814" cy="5475110"/>
          </a:xfrm>
          <a:prstGeom prst="rect">
            <a:avLst/>
          </a:prstGeom>
        </p:spPr>
        <p:txBody>
          <a:bodyPr/>
          <a:lstStyle>
            <a:lvl2pPr marL="742950" indent="-285750">
              <a:buFont typeface="Arial"/>
              <a:buChar char="•"/>
              <a:defRPr/>
            </a:lvl2pPr>
            <a:lvl4pPr marL="1600200" indent="-228600">
              <a:buFont typeface="Arial"/>
              <a:buChar char="•"/>
              <a:defRPr/>
            </a:lvl4pPr>
            <a:lvl5pPr marL="2057400" indent="-228600">
              <a:buFont typeface="Arial"/>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ctrTitle"/>
          </p:nvPr>
        </p:nvSpPr>
        <p:spPr>
          <a:xfrm>
            <a:off x="0" y="0"/>
            <a:ext cx="7772400" cy="686741"/>
          </a:xfrm>
          <a:prstGeom prst="rect">
            <a:avLst/>
          </a:prstGeom>
        </p:spPr>
        <p:txBody>
          <a:bodyPr/>
          <a:lstStyle>
            <a:lvl1pPr algn="l">
              <a:defRPr sz="3600">
                <a:solidFill>
                  <a:schemeClr val="bg1"/>
                </a:solidFill>
              </a:defRPr>
            </a:lvl1pPr>
          </a:lstStyle>
          <a:p>
            <a:r>
              <a:rPr lang="en-US" dirty="0" smtClean="0"/>
              <a:t>Click to edit Master title style</a:t>
            </a:r>
            <a:endParaRPr lang="en-US" dirty="0"/>
          </a:p>
        </p:txBody>
      </p:sp>
      <p:sp>
        <p:nvSpPr>
          <p:cNvPr id="9" name="TextBox 8"/>
          <p:cNvSpPr txBox="1"/>
          <p:nvPr userDrawn="1"/>
        </p:nvSpPr>
        <p:spPr>
          <a:xfrm>
            <a:off x="0" y="6560574"/>
            <a:ext cx="3745324" cy="307777"/>
          </a:xfrm>
          <a:prstGeom prst="rect">
            <a:avLst/>
          </a:prstGeom>
          <a:noFill/>
        </p:spPr>
        <p:txBody>
          <a:bodyPr wrap="none" rtlCol="0">
            <a:spAutoFit/>
          </a:bodyPr>
          <a:lstStyle/>
          <a:p>
            <a:pPr>
              <a:tabLst>
                <a:tab pos="8974138" algn="r"/>
              </a:tabLst>
            </a:pPr>
            <a:r>
              <a:rPr lang="en-US" sz="1400" dirty="0" smtClean="0">
                <a:solidFill>
                  <a:srgbClr val="000000"/>
                </a:solidFill>
              </a:rPr>
              <a:t>Trump, Populism,</a:t>
            </a:r>
            <a:r>
              <a:rPr lang="en-US" sz="1400" baseline="0" dirty="0" smtClean="0">
                <a:solidFill>
                  <a:srgbClr val="000000"/>
                </a:solidFill>
              </a:rPr>
              <a:t> and the Politics of Resentment</a:t>
            </a:r>
            <a:endParaRPr lang="en-US" sz="1400" dirty="0">
              <a:solidFill>
                <a:srgbClr val="000000"/>
              </a:solidFill>
            </a:endParaRPr>
          </a:p>
        </p:txBody>
      </p:sp>
      <p:sp>
        <p:nvSpPr>
          <p:cNvPr id="10" name="TextBox 9"/>
          <p:cNvSpPr txBox="1"/>
          <p:nvPr userDrawn="1"/>
        </p:nvSpPr>
        <p:spPr>
          <a:xfrm>
            <a:off x="8057620" y="6560574"/>
            <a:ext cx="1086380" cy="307777"/>
          </a:xfrm>
          <a:prstGeom prst="rect">
            <a:avLst/>
          </a:prstGeom>
          <a:noFill/>
        </p:spPr>
        <p:txBody>
          <a:bodyPr wrap="none" rtlCol="0">
            <a:spAutoFit/>
          </a:bodyPr>
          <a:lstStyle/>
          <a:p>
            <a:pPr algn="r">
              <a:tabLst>
                <a:tab pos="8974138" algn="r"/>
              </a:tabLst>
            </a:pPr>
            <a:r>
              <a:rPr lang="en-US" sz="1400" baseline="0" dirty="0" smtClean="0">
                <a:solidFill>
                  <a:srgbClr val="000000"/>
                </a:solidFill>
              </a:rPr>
              <a:t>May 3, 2018</a:t>
            </a:r>
            <a:endParaRPr lang="en-US" sz="1400" dirty="0">
              <a:solidFill>
                <a:srgbClr val="000000"/>
              </a:solidFill>
            </a:endParaRPr>
          </a:p>
        </p:txBody>
      </p:sp>
    </p:spTree>
    <p:extLst>
      <p:ext uri="{BB962C8B-B14F-4D97-AF65-F5344CB8AC3E}">
        <p14:creationId xmlns:p14="http://schemas.microsoft.com/office/powerpoint/2010/main" val="238860545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1729303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122658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3724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142750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2356690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339772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E471D5-71E1-9642-92A8-4049993065FB}" type="slidenum">
              <a:rPr lang="en-US" smtClean="0"/>
              <a:t>‹#›</a:t>
            </a:fld>
            <a:endParaRPr lang="en-US"/>
          </a:p>
        </p:txBody>
      </p:sp>
    </p:spTree>
    <p:extLst>
      <p:ext uri="{BB962C8B-B14F-4D97-AF65-F5344CB8AC3E}">
        <p14:creationId xmlns:p14="http://schemas.microsoft.com/office/powerpoint/2010/main" val="29808989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82283"/>
            <a:ext cx="9144000" cy="2777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tabLst>
                <a:tab pos="8974138" algn="r"/>
              </a:tabLst>
            </a:pPr>
            <a:endParaRPr lang="en-US" sz="1400" dirty="0">
              <a:solidFill>
                <a:srgbClr val="000000"/>
              </a:solidFill>
            </a:endParaRPr>
          </a:p>
        </p:txBody>
      </p:sp>
      <p:sp>
        <p:nvSpPr>
          <p:cNvPr id="9" name="Rectangle 8"/>
          <p:cNvSpPr/>
          <p:nvPr userDrawn="1"/>
        </p:nvSpPr>
        <p:spPr>
          <a:xfrm>
            <a:off x="0" y="-1"/>
            <a:ext cx="9144000" cy="6773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tabLst>
                <a:tab pos="8974138" algn="r"/>
              </a:tabLst>
            </a:pPr>
            <a:endParaRPr lang="en-US" sz="2800" dirty="0">
              <a:solidFill>
                <a:schemeClr val="bg1"/>
              </a:solidFill>
            </a:endParaRPr>
          </a:p>
        </p:txBody>
      </p:sp>
    </p:spTree>
    <p:extLst>
      <p:ext uri="{BB962C8B-B14F-4D97-AF65-F5344CB8AC3E}">
        <p14:creationId xmlns:p14="http://schemas.microsoft.com/office/powerpoint/2010/main" val="27838403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jp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chart" Target="../charts/char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4.xml"/></Relationships>
</file>

<file path=ppt/slides/_rels/slide3.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jp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hart" Target="../charts/char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620852"/>
          </a:xfrm>
          <a:prstGeom prst="rect">
            <a:avLst/>
          </a:prstGeom>
          <a:solidFill>
            <a:srgbClr val="FFFFF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6375400"/>
            <a:ext cx="9144000" cy="4825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tabLst>
                <a:tab pos="8974138" algn="r"/>
              </a:tabLst>
            </a:pPr>
            <a:endParaRPr lang="en-US" dirty="0">
              <a:solidFill>
                <a:schemeClr val="bg1"/>
              </a:solidFill>
            </a:endParaRPr>
          </a:p>
        </p:txBody>
      </p:sp>
      <p:sp>
        <p:nvSpPr>
          <p:cNvPr id="11" name="TextBox 10"/>
          <p:cNvSpPr txBox="1"/>
          <p:nvPr/>
        </p:nvSpPr>
        <p:spPr>
          <a:xfrm>
            <a:off x="88899" y="6352857"/>
            <a:ext cx="9055101" cy="492443"/>
          </a:xfrm>
          <a:prstGeom prst="rect">
            <a:avLst/>
          </a:prstGeom>
          <a:noFill/>
        </p:spPr>
        <p:txBody>
          <a:bodyPr wrap="square" rtlCol="0">
            <a:spAutoFit/>
          </a:bodyPr>
          <a:lstStyle/>
          <a:p>
            <a:pPr>
              <a:tabLst>
                <a:tab pos="8801100" algn="r"/>
              </a:tabLst>
            </a:pPr>
            <a:r>
              <a:rPr lang="en-US" sz="2600" dirty="0" smtClean="0">
                <a:solidFill>
                  <a:schemeClr val="bg1"/>
                </a:solidFill>
              </a:rPr>
              <a:t>Bart Bonikowski, Harvard University	May 3, 2018, UD</a:t>
            </a:r>
          </a:p>
        </p:txBody>
      </p:sp>
      <p:sp>
        <p:nvSpPr>
          <p:cNvPr id="8" name="TextBox 7"/>
          <p:cNvSpPr txBox="1"/>
          <p:nvPr/>
        </p:nvSpPr>
        <p:spPr>
          <a:xfrm>
            <a:off x="38848" y="5644578"/>
            <a:ext cx="9067800" cy="695575"/>
          </a:xfrm>
          <a:prstGeom prst="rect">
            <a:avLst/>
          </a:prstGeom>
          <a:noFill/>
        </p:spPr>
        <p:txBody>
          <a:bodyPr wrap="square" tIns="54864" bIns="100584" rtlCol="0">
            <a:spAutoFit/>
          </a:bodyPr>
          <a:lstStyle/>
          <a:p>
            <a:r>
              <a:rPr lang="en-US" sz="3500" dirty="0" smtClean="0"/>
              <a:t>Trump, Populism, and the Politics of Resentment</a:t>
            </a:r>
            <a:endParaRPr lang="en-US" sz="3500" dirty="0"/>
          </a:p>
        </p:txBody>
      </p:sp>
      <p:sp>
        <p:nvSpPr>
          <p:cNvPr id="5" name="Rectangle 4"/>
          <p:cNvSpPr/>
          <p:nvPr/>
        </p:nvSpPr>
        <p:spPr>
          <a:xfrm flipV="1">
            <a:off x="0" y="5452786"/>
            <a:ext cx="9144000" cy="141755"/>
          </a:xfrm>
          <a:prstGeom prst="rect">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rump-farage-le-pen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482631"/>
          </a:xfrm>
          <a:prstGeom prst="rect">
            <a:avLst/>
          </a:prstGeom>
        </p:spPr>
      </p:pic>
    </p:spTree>
    <p:extLst>
      <p:ext uri="{BB962C8B-B14F-4D97-AF65-F5344CB8AC3E}">
        <p14:creationId xmlns:p14="http://schemas.microsoft.com/office/powerpoint/2010/main" val="32266960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Populism + </a:t>
            </a:r>
            <a:r>
              <a:rPr lang="en-US" sz="2900" dirty="0" smtClean="0">
                <a:solidFill>
                  <a:schemeClr val="bg1"/>
                </a:solidFill>
              </a:rPr>
              <a:t>Nationalism + Authoritarianism</a:t>
            </a:r>
            <a:endParaRPr lang="en-US" sz="2900" dirty="0">
              <a:solidFill>
                <a:schemeClr val="bg1"/>
              </a:solidFill>
            </a:endParaRPr>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
        <p:nvSpPr>
          <p:cNvPr id="19" name="Content Placeholder 1"/>
          <p:cNvSpPr txBox="1">
            <a:spLocks/>
          </p:cNvSpPr>
          <p:nvPr/>
        </p:nvSpPr>
        <p:spPr>
          <a:xfrm>
            <a:off x="202753" y="5858657"/>
            <a:ext cx="870218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endParaRPr lang="en-US" sz="2900" dirty="0" smtClean="0">
              <a:solidFill>
                <a:srgbClr val="8EB4E3"/>
              </a:solidFill>
            </a:endParaRPr>
          </a:p>
        </p:txBody>
      </p:sp>
    </p:spTree>
    <p:extLst>
      <p:ext uri="{BB962C8B-B14F-4D97-AF65-F5344CB8AC3E}">
        <p14:creationId xmlns:p14="http://schemas.microsoft.com/office/powerpoint/2010/main" val="309163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Populism + Nationalism + </a:t>
            </a:r>
            <a:r>
              <a:rPr lang="en-US" sz="2900" dirty="0" smtClean="0">
                <a:solidFill>
                  <a:srgbClr val="000000"/>
                </a:solidFill>
              </a:rPr>
              <a:t>Authoritarianism</a:t>
            </a:r>
            <a:endParaRPr lang="en-US" sz="2900" dirty="0">
              <a:solidFill>
                <a:srgbClr val="000000"/>
              </a:solidFill>
            </a:endParaRPr>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
        <p:nvSpPr>
          <p:cNvPr id="19" name="Content Placeholder 1"/>
          <p:cNvSpPr txBox="1">
            <a:spLocks/>
          </p:cNvSpPr>
          <p:nvPr/>
        </p:nvSpPr>
        <p:spPr>
          <a:xfrm>
            <a:off x="202753" y="5858657"/>
            <a:ext cx="870218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endParaRPr lang="en-US" sz="2900" dirty="0" smtClean="0">
              <a:solidFill>
                <a:srgbClr val="8EB4E3"/>
              </a:solidFill>
            </a:endParaRPr>
          </a:p>
        </p:txBody>
      </p:sp>
    </p:spTree>
    <p:extLst>
      <p:ext uri="{BB962C8B-B14F-4D97-AF65-F5344CB8AC3E}">
        <p14:creationId xmlns:p14="http://schemas.microsoft.com/office/powerpoint/2010/main" val="3957565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Populism + Nationalism + Authoritarianism</a:t>
            </a:r>
            <a:endParaRPr lang="en-US" sz="2900" dirty="0"/>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
        <p:nvSpPr>
          <p:cNvPr id="19" name="Content Placeholder 1"/>
          <p:cNvSpPr txBox="1">
            <a:spLocks/>
          </p:cNvSpPr>
          <p:nvPr/>
        </p:nvSpPr>
        <p:spPr>
          <a:xfrm>
            <a:off x="202753" y="5858657"/>
            <a:ext cx="870218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endParaRPr lang="en-US" sz="2900" dirty="0" smtClean="0">
              <a:solidFill>
                <a:srgbClr val="8EB4E3"/>
              </a:solidFill>
            </a:endParaRPr>
          </a:p>
        </p:txBody>
      </p:sp>
    </p:spTree>
    <p:extLst>
      <p:ext uri="{BB962C8B-B14F-4D97-AF65-F5344CB8AC3E}">
        <p14:creationId xmlns:p14="http://schemas.microsoft.com/office/powerpoint/2010/main" val="2296944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Populism, Nationalism, and Authoritarianism</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Why distinguish these three elements?</a:t>
            </a:r>
            <a:endParaRPr lang="en-US" dirty="0">
              <a:solidFill>
                <a:srgbClr val="8EB4E3"/>
              </a:solidFill>
            </a:endParaRPr>
          </a:p>
          <a:p>
            <a:pPr marL="0" indent="0">
              <a:spcBef>
                <a:spcPts val="600"/>
              </a:spcBef>
              <a:spcAft>
                <a:spcPts val="600"/>
              </a:spcAft>
              <a:buNone/>
            </a:pPr>
            <a:r>
              <a:rPr lang="en-US" sz="2800" dirty="0" smtClean="0">
                <a:solidFill>
                  <a:srgbClr val="FFFFFF"/>
                </a:solidFill>
              </a:rPr>
              <a:t>Need for analytical precision </a:t>
            </a:r>
            <a:r>
              <a:rPr lang="mr-IN" sz="2800" dirty="0" smtClean="0">
                <a:solidFill>
                  <a:srgbClr val="FFFFFF"/>
                </a:solidFill>
              </a:rPr>
              <a:t>–</a:t>
            </a:r>
            <a:r>
              <a:rPr lang="en-US" sz="2800" dirty="0" smtClean="0">
                <a:solidFill>
                  <a:srgbClr val="FFFFFF"/>
                </a:solidFill>
              </a:rPr>
              <a:t> conflation leads to poor understanding</a:t>
            </a:r>
          </a:p>
          <a:p>
            <a:pPr marL="0" indent="0">
              <a:spcBef>
                <a:spcPts val="600"/>
              </a:spcBef>
              <a:spcAft>
                <a:spcPts val="600"/>
              </a:spcAft>
              <a:buNone/>
            </a:pPr>
            <a:r>
              <a:rPr lang="en-US" sz="2800" dirty="0" smtClean="0">
                <a:solidFill>
                  <a:srgbClr val="FFFFFF"/>
                </a:solidFill>
              </a:rPr>
              <a:t>Each has different causes and consequences</a:t>
            </a:r>
          </a:p>
          <a:p>
            <a:pPr marL="0" indent="0">
              <a:spcBef>
                <a:spcPts val="600"/>
              </a:spcBef>
              <a:spcAft>
                <a:spcPts val="600"/>
              </a:spcAft>
              <a:buNone/>
            </a:pPr>
            <a:r>
              <a:rPr lang="en-US" sz="2800" dirty="0" smtClean="0">
                <a:solidFill>
                  <a:srgbClr val="FFFFFF"/>
                </a:solidFill>
              </a:rPr>
              <a:t>The </a:t>
            </a:r>
            <a:r>
              <a:rPr lang="en-US" sz="2800" dirty="0">
                <a:solidFill>
                  <a:srgbClr val="FFFFFF"/>
                </a:solidFill>
              </a:rPr>
              <a:t>three elements are not necessarily limited to the radical right (esp. true of populism and authoritarianism)</a:t>
            </a:r>
          </a:p>
          <a:p>
            <a:pPr marL="0" indent="0">
              <a:spcBef>
                <a:spcPts val="600"/>
              </a:spcBef>
              <a:spcAft>
                <a:spcPts val="600"/>
              </a:spcAft>
              <a:buNone/>
            </a:pPr>
            <a:r>
              <a:rPr lang="en-US" sz="2800" dirty="0">
                <a:solidFill>
                  <a:srgbClr val="FFFFFF"/>
                </a:solidFill>
              </a:rPr>
              <a:t>Makes it possible to differentiate between campaign and governance styles</a:t>
            </a:r>
          </a:p>
          <a:p>
            <a:pPr marL="0" indent="0">
              <a:spcBef>
                <a:spcPts val="600"/>
              </a:spcBef>
              <a:spcAft>
                <a:spcPts val="600"/>
              </a:spcAft>
              <a:buNone/>
            </a:pPr>
            <a:r>
              <a:rPr lang="en-US" sz="2800" dirty="0">
                <a:solidFill>
                  <a:srgbClr val="FFFFFF"/>
                </a:solidFill>
              </a:rPr>
              <a:t>Allows for closer consideration of supply of, demand for, and resonance of radical-right politics</a:t>
            </a: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1354802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Populism, Nationalism, and Authoritarianism</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Why distinguish these three elements?</a:t>
            </a:r>
            <a:endParaRPr lang="en-US" dirty="0">
              <a:solidFill>
                <a:srgbClr val="8EB4E3"/>
              </a:solidFill>
            </a:endParaRPr>
          </a:p>
          <a:p>
            <a:pPr marL="0" indent="0">
              <a:spcBef>
                <a:spcPts val="600"/>
              </a:spcBef>
              <a:spcAft>
                <a:spcPts val="600"/>
              </a:spcAft>
              <a:buNone/>
            </a:pPr>
            <a:r>
              <a:rPr lang="en-US" sz="2800" dirty="0" smtClean="0">
                <a:solidFill>
                  <a:srgbClr val="FFFFFF"/>
                </a:solidFill>
              </a:rPr>
              <a:t>Need for analytical precision </a:t>
            </a:r>
            <a:r>
              <a:rPr lang="mr-IN" sz="2800" dirty="0" smtClean="0">
                <a:solidFill>
                  <a:srgbClr val="FFFFFF"/>
                </a:solidFill>
              </a:rPr>
              <a:t>–</a:t>
            </a:r>
            <a:r>
              <a:rPr lang="en-US" sz="2800" dirty="0" smtClean="0">
                <a:solidFill>
                  <a:srgbClr val="FFFFFF"/>
                </a:solidFill>
              </a:rPr>
              <a:t> conflation leads to poor understanding</a:t>
            </a:r>
          </a:p>
          <a:p>
            <a:pPr marL="0" indent="0">
              <a:spcBef>
                <a:spcPts val="600"/>
              </a:spcBef>
              <a:spcAft>
                <a:spcPts val="600"/>
              </a:spcAft>
              <a:buNone/>
            </a:pPr>
            <a:r>
              <a:rPr lang="en-US" sz="2800" dirty="0" smtClean="0">
                <a:solidFill>
                  <a:srgbClr val="FFFFFF"/>
                </a:solidFill>
              </a:rPr>
              <a:t>Each has different causes and consequences</a:t>
            </a:r>
          </a:p>
          <a:p>
            <a:pPr marL="0" indent="0">
              <a:spcBef>
                <a:spcPts val="600"/>
              </a:spcBef>
              <a:spcAft>
                <a:spcPts val="600"/>
              </a:spcAft>
              <a:buNone/>
            </a:pPr>
            <a:r>
              <a:rPr lang="en-US" sz="2800" dirty="0" smtClean="0">
                <a:solidFill>
                  <a:srgbClr val="FFFFFF"/>
                </a:solidFill>
              </a:rPr>
              <a:t>The three elements are not </a:t>
            </a:r>
            <a:r>
              <a:rPr lang="en-US" sz="2800" dirty="0">
                <a:solidFill>
                  <a:srgbClr val="FFFFFF"/>
                </a:solidFill>
              </a:rPr>
              <a:t>necessarily limited </a:t>
            </a:r>
            <a:r>
              <a:rPr lang="en-US" sz="2800" dirty="0" smtClean="0">
                <a:solidFill>
                  <a:srgbClr val="FFFFFF"/>
                </a:solidFill>
              </a:rPr>
              <a:t>to the radical right (esp. true of populism and authoritarianism)</a:t>
            </a:r>
          </a:p>
          <a:p>
            <a:pPr marL="0" indent="0">
              <a:spcBef>
                <a:spcPts val="600"/>
              </a:spcBef>
              <a:spcAft>
                <a:spcPts val="600"/>
              </a:spcAft>
              <a:buNone/>
            </a:pPr>
            <a:r>
              <a:rPr lang="en-US" sz="2800" dirty="0">
                <a:solidFill>
                  <a:srgbClr val="FFFFFF"/>
                </a:solidFill>
              </a:rPr>
              <a:t>Makes it possible to differentiate between campaign and governance styles</a:t>
            </a:r>
          </a:p>
          <a:p>
            <a:pPr marL="0" indent="0">
              <a:spcBef>
                <a:spcPts val="600"/>
              </a:spcBef>
              <a:spcAft>
                <a:spcPts val="600"/>
              </a:spcAft>
              <a:buNone/>
            </a:pPr>
            <a:r>
              <a:rPr lang="en-US" sz="2800" dirty="0" smtClean="0">
                <a:solidFill>
                  <a:srgbClr val="FFFFFF"/>
                </a:solidFill>
              </a:rPr>
              <a:t>Allows for closer consideration of supply of, demand for, and </a:t>
            </a:r>
            <a:r>
              <a:rPr lang="en-US" sz="2800" dirty="0" smtClean="0">
                <a:solidFill>
                  <a:srgbClr val="79A9EC"/>
                </a:solidFill>
              </a:rPr>
              <a:t>resonance</a:t>
            </a:r>
            <a:r>
              <a:rPr lang="en-US" sz="2800" dirty="0" smtClean="0">
                <a:solidFill>
                  <a:srgbClr val="FFFFFF"/>
                </a:solidFill>
              </a:rPr>
              <a:t> of radical-right politics</a:t>
            </a: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45689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Nationalism, and Authoritarianism</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Precedent</a:t>
            </a:r>
            <a:endParaRPr lang="en-US" dirty="0">
              <a:solidFill>
                <a:srgbClr val="8EB4E3"/>
              </a:solidFill>
            </a:endParaRPr>
          </a:p>
          <a:p>
            <a:pPr marL="0" indent="0">
              <a:spcBef>
                <a:spcPts val="600"/>
              </a:spcBef>
              <a:spcAft>
                <a:spcPts val="600"/>
              </a:spcAft>
              <a:buNone/>
            </a:pPr>
            <a:r>
              <a:rPr lang="en-US" sz="2800" dirty="0" smtClean="0">
                <a:solidFill>
                  <a:srgbClr val="FFFFFF"/>
                </a:solidFill>
              </a:rPr>
              <a:t>Mudde (2007)</a:t>
            </a:r>
          </a:p>
          <a:p>
            <a:pPr marL="400050" lvl="1" indent="0">
              <a:spcBef>
                <a:spcPts val="600"/>
              </a:spcBef>
              <a:spcAft>
                <a:spcPts val="600"/>
              </a:spcAft>
              <a:buNone/>
            </a:pPr>
            <a:r>
              <a:rPr lang="en-US" sz="2400" dirty="0">
                <a:solidFill>
                  <a:srgbClr val="FFFFFF"/>
                </a:solidFill>
              </a:rPr>
              <a:t>Distinguishes populism from nationalism and authoritarianism</a:t>
            </a:r>
          </a:p>
          <a:p>
            <a:pPr marL="400050" lvl="1" indent="0">
              <a:spcBef>
                <a:spcPts val="600"/>
              </a:spcBef>
              <a:spcAft>
                <a:spcPts val="600"/>
              </a:spcAft>
              <a:buNone/>
            </a:pPr>
            <a:r>
              <a:rPr lang="en-US" sz="2400" dirty="0">
                <a:solidFill>
                  <a:srgbClr val="FFFFFF"/>
                </a:solidFill>
              </a:rPr>
              <a:t>But reduces nationalism to nativism</a:t>
            </a:r>
          </a:p>
          <a:p>
            <a:pPr marL="400050" lvl="1" indent="0">
              <a:spcBef>
                <a:spcPts val="600"/>
              </a:spcBef>
              <a:spcAft>
                <a:spcPts val="600"/>
              </a:spcAft>
              <a:buNone/>
            </a:pPr>
            <a:r>
              <a:rPr lang="en-US" sz="2400" dirty="0" err="1">
                <a:solidFill>
                  <a:srgbClr val="FFFFFF"/>
                </a:solidFill>
              </a:rPr>
              <a:t>Essentializes</a:t>
            </a:r>
            <a:r>
              <a:rPr lang="en-US" sz="2400" dirty="0">
                <a:solidFill>
                  <a:srgbClr val="FFFFFF"/>
                </a:solidFill>
              </a:rPr>
              <a:t> populism as an ideology</a:t>
            </a:r>
          </a:p>
          <a:p>
            <a:pPr marL="400050" lvl="1" indent="0">
              <a:spcBef>
                <a:spcPts val="600"/>
              </a:spcBef>
              <a:spcAft>
                <a:spcPts val="600"/>
              </a:spcAft>
              <a:buNone/>
            </a:pPr>
            <a:r>
              <a:rPr lang="en-US" sz="2400" dirty="0">
                <a:solidFill>
                  <a:srgbClr val="FFFFFF"/>
                </a:solidFill>
              </a:rPr>
              <a:t>Uses these </a:t>
            </a:r>
            <a:r>
              <a:rPr lang="en-US" sz="2400" dirty="0" smtClean="0">
                <a:solidFill>
                  <a:srgbClr val="FFFFFF"/>
                </a:solidFill>
              </a:rPr>
              <a:t>concepts primarily </a:t>
            </a:r>
            <a:r>
              <a:rPr lang="en-US" sz="2400" dirty="0">
                <a:solidFill>
                  <a:srgbClr val="FFFFFF"/>
                </a:solidFill>
              </a:rPr>
              <a:t>to classify </a:t>
            </a:r>
            <a:r>
              <a:rPr lang="en-US" sz="2400" dirty="0" smtClean="0">
                <a:solidFill>
                  <a:srgbClr val="FFFFFF"/>
                </a:solidFill>
              </a:rPr>
              <a:t>parties, </a:t>
            </a:r>
            <a:r>
              <a:rPr lang="en-US" sz="2400" dirty="0">
                <a:solidFill>
                  <a:srgbClr val="FFFFFF"/>
                </a:solidFill>
              </a:rPr>
              <a:t>not as phenomena worthy of their own study</a:t>
            </a:r>
          </a:p>
          <a:p>
            <a:pPr marL="0" lvl="1" indent="0">
              <a:spcBef>
                <a:spcPts val="600"/>
              </a:spcBef>
              <a:spcAft>
                <a:spcPts val="600"/>
              </a:spcAft>
              <a:buNone/>
            </a:pPr>
            <a:r>
              <a:rPr lang="en-US" dirty="0" smtClean="0">
                <a:solidFill>
                  <a:srgbClr val="FFFFFF"/>
                </a:solidFill>
              </a:rPr>
              <a:t>We </a:t>
            </a:r>
            <a:r>
              <a:rPr lang="en-US" dirty="0">
                <a:solidFill>
                  <a:srgbClr val="FFFFFF"/>
                </a:solidFill>
              </a:rPr>
              <a:t>need to theorize these three elements more carefully and treat them as </a:t>
            </a:r>
            <a:r>
              <a:rPr lang="en-US" dirty="0" smtClean="0">
                <a:solidFill>
                  <a:srgbClr val="FFFFFF"/>
                </a:solidFill>
              </a:rPr>
              <a:t>sources of mechanisms that </a:t>
            </a:r>
            <a:r>
              <a:rPr lang="en-US" dirty="0">
                <a:solidFill>
                  <a:srgbClr val="FFFFFF"/>
                </a:solidFill>
              </a:rPr>
              <a:t>link popular grievances with party </a:t>
            </a:r>
            <a:r>
              <a:rPr lang="en-US" dirty="0" smtClean="0">
                <a:solidFill>
                  <a:srgbClr val="FFFFFF"/>
                </a:solidFill>
              </a:rPr>
              <a:t>strategies</a:t>
            </a:r>
          </a:p>
        </p:txBody>
      </p:sp>
    </p:spTree>
    <p:extLst>
      <p:ext uri="{BB962C8B-B14F-4D97-AF65-F5344CB8AC3E}">
        <p14:creationId xmlns:p14="http://schemas.microsoft.com/office/powerpoint/2010/main" val="2328335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a:t>
            </a:r>
            <a:r>
              <a:rPr lang="en-US" sz="2900" dirty="0" smtClean="0">
                <a:solidFill>
                  <a:srgbClr val="79A9EC"/>
                </a:solidFill>
              </a:rPr>
              <a:t>Populism</a:t>
            </a:r>
            <a:r>
              <a:rPr lang="en-US" sz="2900" dirty="0" smtClean="0"/>
              <a:t> + Nationalism + Authoritarianism</a:t>
            </a:r>
            <a:endParaRPr lang="en-US" sz="2900" dirty="0"/>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Tree>
    <p:extLst>
      <p:ext uri="{BB962C8B-B14F-4D97-AF65-F5344CB8AC3E}">
        <p14:creationId xmlns:p14="http://schemas.microsoft.com/office/powerpoint/2010/main" val="8029404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004300" cy="686741"/>
          </a:xfrm>
        </p:spPr>
        <p:txBody>
          <a:bodyPr/>
          <a:lstStyle/>
          <a:p>
            <a:r>
              <a:rPr lang="en-US" dirty="0" smtClean="0"/>
              <a:t>Populism: beyond the right, beyond ideology</a:t>
            </a:r>
            <a:endParaRPr lang="en-US" dirty="0"/>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2698" y="829732"/>
            <a:ext cx="3606802" cy="2404535"/>
          </a:xfrm>
          <a:prstGeom prst="rect">
            <a:avLst/>
          </a:prstGeom>
          <a:ln w="12700" cmpd="sng">
            <a:solidFill>
              <a:schemeClr val="tx1"/>
            </a:solidFill>
          </a:ln>
        </p:spPr>
      </p:pic>
      <p:pic>
        <p:nvPicPr>
          <p:cNvPr id="15" name="Picture 14" descr="Chavez.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817034"/>
            <a:ext cx="3611880" cy="2408766"/>
          </a:xfrm>
          <a:prstGeom prst="rect">
            <a:avLst/>
          </a:prstGeom>
          <a:ln>
            <a:solidFill>
              <a:srgbClr val="FFFFFF"/>
            </a:solidFill>
          </a:ln>
        </p:spPr>
      </p:pic>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1638300"/>
            <a:ext cx="3611880" cy="2968498"/>
          </a:xfrm>
          <a:prstGeom prst="rect">
            <a:avLst/>
          </a:prstGeom>
          <a:ln>
            <a:solidFill>
              <a:srgbClr val="FFFFFF"/>
            </a:solidFill>
          </a:ln>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91882" y="1638300"/>
            <a:ext cx="3607618" cy="2956812"/>
          </a:xfrm>
          <a:prstGeom prst="rect">
            <a:avLst/>
          </a:prstGeom>
          <a:ln w="12700" cmpd="sng">
            <a:solidFill>
              <a:srgbClr val="FFFFFF"/>
            </a:solidFill>
          </a:ln>
        </p:spPr>
      </p:pic>
      <p:pic>
        <p:nvPicPr>
          <p:cNvPr id="21" name="Picture 2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92700" y="2527300"/>
            <a:ext cx="3606800" cy="2961132"/>
          </a:xfrm>
          <a:prstGeom prst="rect">
            <a:avLst/>
          </a:prstGeom>
          <a:ln>
            <a:solidFill>
              <a:srgbClr val="FFFFFF"/>
            </a:solidFill>
          </a:ln>
        </p:spPr>
      </p:pic>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7200" y="2527300"/>
            <a:ext cx="3611254" cy="2936792"/>
          </a:xfrm>
          <a:prstGeom prst="rect">
            <a:avLst/>
          </a:prstGeom>
          <a:ln>
            <a:solidFill>
              <a:srgbClr val="FFFFFF"/>
            </a:solidFill>
          </a:ln>
        </p:spPr>
      </p:pic>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7200" y="3505202"/>
            <a:ext cx="3604768" cy="2883565"/>
          </a:xfrm>
          <a:prstGeom prst="rect">
            <a:avLst/>
          </a:prstGeom>
          <a:ln>
            <a:solidFill>
              <a:srgbClr val="FFFFFF"/>
            </a:solidFill>
          </a:ln>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094732" y="3505202"/>
            <a:ext cx="3604768" cy="2883815"/>
          </a:xfrm>
          <a:prstGeom prst="rect">
            <a:avLst/>
          </a:prstGeom>
          <a:ln>
            <a:solidFill>
              <a:srgbClr val="FFFFFF"/>
            </a:solidFill>
          </a:ln>
        </p:spPr>
      </p:pic>
      <p:pic>
        <p:nvPicPr>
          <p:cNvPr id="2" name="Picture 1"/>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57200" y="3505200"/>
            <a:ext cx="3606800" cy="2889504"/>
          </a:xfrm>
          <a:prstGeom prst="rect">
            <a:avLst/>
          </a:prstGeom>
          <a:ln>
            <a:solidFill>
              <a:schemeClr val="tx1"/>
            </a:solidFill>
          </a:ln>
        </p:spPr>
      </p:pic>
      <p:pic>
        <p:nvPicPr>
          <p:cNvPr id="4" name="Picture 3"/>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092700" y="3505200"/>
            <a:ext cx="3606800" cy="2889504"/>
          </a:xfrm>
          <a:prstGeom prst="rect">
            <a:avLst/>
          </a:prstGeom>
          <a:ln w="9525" cmpd="sng">
            <a:solidFill>
              <a:schemeClr val="tx1"/>
            </a:solidFill>
          </a:ln>
        </p:spPr>
      </p:pic>
    </p:spTree>
    <p:extLst>
      <p:ext uri="{BB962C8B-B14F-4D97-AF65-F5344CB8AC3E}">
        <p14:creationId xmlns:p14="http://schemas.microsoft.com/office/powerpoint/2010/main" val="2730156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a:solidFill>
                  <a:srgbClr val="8EB4E3"/>
                </a:solidFill>
              </a:rPr>
              <a:t>Consistent with existing theories</a:t>
            </a:r>
          </a:p>
          <a:p>
            <a:pPr marL="0" indent="0">
              <a:spcBef>
                <a:spcPts val="600"/>
              </a:spcBef>
              <a:spcAft>
                <a:spcPts val="600"/>
              </a:spcAft>
              <a:buNone/>
            </a:pPr>
            <a:r>
              <a:rPr lang="en-US" sz="2600" dirty="0" err="1" smtClean="0">
                <a:solidFill>
                  <a:srgbClr val="FFFFFF"/>
                </a:solidFill>
              </a:rPr>
              <a:t>Laclau</a:t>
            </a:r>
            <a:r>
              <a:rPr lang="en-US" sz="2600" dirty="0" smtClean="0">
                <a:solidFill>
                  <a:srgbClr val="FFFFFF"/>
                </a:solidFill>
              </a:rPr>
              <a:t> (2005)</a:t>
            </a:r>
          </a:p>
          <a:p>
            <a:pPr marL="457200" indent="0">
              <a:spcBef>
                <a:spcPts val="600"/>
              </a:spcBef>
              <a:spcAft>
                <a:spcPts val="600"/>
              </a:spcAft>
              <a:buNone/>
            </a:pPr>
            <a:r>
              <a:rPr lang="en-US" sz="2400" dirty="0" smtClean="0">
                <a:solidFill>
                  <a:srgbClr val="FFFFFF"/>
                </a:solidFill>
              </a:rPr>
              <a:t>“By populism we do not understand a </a:t>
            </a:r>
            <a:r>
              <a:rPr lang="en-US" sz="2400" i="1" dirty="0" smtClean="0">
                <a:solidFill>
                  <a:srgbClr val="FFFFFF"/>
                </a:solidFill>
              </a:rPr>
              <a:t>type</a:t>
            </a:r>
            <a:r>
              <a:rPr lang="en-US" sz="2400" dirty="0" smtClean="0">
                <a:solidFill>
                  <a:srgbClr val="FFFFFF"/>
                </a:solidFill>
              </a:rPr>
              <a:t> of movement – identifiable with a special social base or a particular ideological orientation – but a </a:t>
            </a:r>
            <a:r>
              <a:rPr lang="en-US" sz="2400" i="1" dirty="0" smtClean="0">
                <a:solidFill>
                  <a:srgbClr val="FFFFFF"/>
                </a:solidFill>
              </a:rPr>
              <a:t>political logic</a:t>
            </a:r>
            <a:r>
              <a:rPr lang="en-US" sz="2400" dirty="0" smtClean="0">
                <a:solidFill>
                  <a:srgbClr val="FFFFFF"/>
                </a:solidFill>
              </a:rPr>
              <a:t> […] involving a rarified system of statements”</a:t>
            </a:r>
            <a:endParaRPr lang="en-US" sz="2400" dirty="0">
              <a:solidFill>
                <a:srgbClr val="FFFFFF"/>
              </a:solidFill>
            </a:endParaRPr>
          </a:p>
          <a:p>
            <a:pPr marL="0" indent="0">
              <a:spcBef>
                <a:spcPts val="600"/>
              </a:spcBef>
              <a:spcAft>
                <a:spcPts val="600"/>
              </a:spcAft>
              <a:buNone/>
            </a:pPr>
            <a:r>
              <a:rPr lang="en-US" sz="2600" dirty="0" smtClean="0">
                <a:solidFill>
                  <a:srgbClr val="FFFFFF"/>
                </a:solidFill>
              </a:rPr>
              <a:t>Mudde and </a:t>
            </a:r>
            <a:r>
              <a:rPr lang="en-US" sz="2600" dirty="0" err="1" smtClean="0">
                <a:solidFill>
                  <a:srgbClr val="FFFFFF"/>
                </a:solidFill>
              </a:rPr>
              <a:t>Kaltwasser</a:t>
            </a:r>
            <a:r>
              <a:rPr lang="en-US" sz="2600" dirty="0" smtClean="0">
                <a:solidFill>
                  <a:srgbClr val="FFFFFF"/>
                </a:solidFill>
              </a:rPr>
              <a:t> (2012)</a:t>
            </a:r>
          </a:p>
          <a:p>
            <a:pPr marL="457200" indent="0">
              <a:spcBef>
                <a:spcPts val="600"/>
              </a:spcBef>
              <a:spcAft>
                <a:spcPts val="600"/>
              </a:spcAft>
              <a:buNone/>
            </a:pPr>
            <a:r>
              <a:rPr lang="en-US" sz="2400" dirty="0" smtClean="0">
                <a:solidFill>
                  <a:srgbClr val="FFFFFF"/>
                </a:solidFill>
              </a:rPr>
              <a:t>“In theory, populism is an independent ideology, unattached to any particular other ideology. In practice, populism is almost always combined with one or more ideological features. Which ideological features </a:t>
            </a:r>
            <a:r>
              <a:rPr lang="en-US" sz="2400" dirty="0">
                <a:solidFill>
                  <a:srgbClr val="FFFFFF"/>
                </a:solidFill>
              </a:rPr>
              <a:t>attach to populism depend upon the socio-political context within which the populist actors </a:t>
            </a:r>
            <a:r>
              <a:rPr lang="en-US" sz="2400" dirty="0" smtClean="0">
                <a:solidFill>
                  <a:srgbClr val="FFFFFF"/>
                </a:solidFill>
              </a:rPr>
              <a:t>mobilize.”</a:t>
            </a:r>
          </a:p>
          <a:p>
            <a:pPr marL="0" indent="0">
              <a:spcBef>
                <a:spcPts val="600"/>
              </a:spcBef>
              <a:spcAft>
                <a:spcPts val="600"/>
              </a:spcAft>
              <a:buNone/>
            </a:pPr>
            <a:r>
              <a:rPr lang="en-US" sz="2600" dirty="0">
                <a:solidFill>
                  <a:srgbClr val="FFFFFF"/>
                </a:solidFill>
              </a:rPr>
              <a:t>	</a:t>
            </a:r>
            <a:endParaRPr lang="en-US" sz="2600" dirty="0" smtClean="0">
              <a:solidFill>
                <a:srgbClr val="FFFFFF"/>
              </a:solidFill>
            </a:endParaRPr>
          </a:p>
        </p:txBody>
      </p:sp>
    </p:spTree>
    <p:extLst>
      <p:ext uri="{BB962C8B-B14F-4D97-AF65-F5344CB8AC3E}">
        <p14:creationId xmlns:p14="http://schemas.microsoft.com/office/powerpoint/2010/main" val="3010760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5"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endParaRPr lang="en-US" dirty="0" smtClean="0">
              <a:effectLst>
                <a:outerShdw blurRad="50800" dist="38100" dir="2700000" algn="tl" rotWithShape="0">
                  <a:srgbClr val="000000">
                    <a:alpha val="43000"/>
                  </a:srgbClr>
                </a:outerShdw>
              </a:effectLst>
              <a:sym typeface="Wingdings"/>
            </a:endParaRPr>
          </a:p>
          <a:p>
            <a:pPr marL="0" indent="0">
              <a:spcBef>
                <a:spcPts val="1200"/>
              </a:spcBef>
              <a:buNone/>
            </a:pPr>
            <a:r>
              <a:rPr lang="en-US" dirty="0" smtClean="0">
                <a:effectLst>
                  <a:outerShdw blurRad="50800" dist="38100" dir="2700000" algn="tl" rotWithShape="0">
                    <a:srgbClr val="000000">
                      <a:alpha val="43000"/>
                    </a:srgbClr>
                  </a:outerShdw>
                </a:effectLst>
                <a:sym typeface="Wingdings"/>
              </a:rPr>
              <a:t>Populism conceptualized as</a:t>
            </a:r>
            <a:r>
              <a:rPr lang="en-US" dirty="0">
                <a:effectLst>
                  <a:outerShdw blurRad="50800" dist="38100" dir="2700000" algn="tl" rotWithShape="0">
                    <a:srgbClr val="000000">
                      <a:alpha val="43000"/>
                    </a:srgbClr>
                  </a:outerShdw>
                </a:effectLst>
                <a:sym typeface="Wingdings"/>
              </a:rPr>
              <a:t>:</a:t>
            </a:r>
          </a:p>
          <a:p>
            <a:pPr marL="0" indent="0">
              <a:spcBef>
                <a:spcPts val="1200"/>
              </a:spcBef>
              <a:buNone/>
            </a:pPr>
            <a:endParaRPr lang="en-US" dirty="0">
              <a:solidFill>
                <a:srgbClr val="8EB4E3"/>
              </a:solidFill>
              <a:effectLst>
                <a:outerShdw blurRad="50800" dist="38100" dir="2700000" algn="tl" rotWithShape="0">
                  <a:srgbClr val="000000">
                    <a:alpha val="43000"/>
                  </a:srgbClr>
                </a:outerShdw>
              </a:effectLst>
              <a:sym typeface="Wingdings"/>
            </a:endParaRPr>
          </a:p>
          <a:p>
            <a:pPr marL="0" indent="0">
              <a:spcBef>
                <a:spcPts val="1200"/>
              </a:spcBef>
              <a:buNone/>
            </a:pPr>
            <a:endParaRPr lang="en-US" dirty="0" smtClean="0">
              <a:solidFill>
                <a:srgbClr val="8EB4E3"/>
              </a:solidFill>
              <a:effectLst>
                <a:outerShdw blurRad="50800" dist="38100" dir="2700000" algn="tl" rotWithShape="0">
                  <a:srgbClr val="000000">
                    <a:alpha val="43000"/>
                  </a:srgbClr>
                </a:outerShdw>
              </a:effectLst>
              <a:sym typeface="Wingdings"/>
            </a:endParaRPr>
          </a:p>
          <a:p>
            <a:pPr marL="0" indent="0">
              <a:spcBef>
                <a:spcPts val="1200"/>
              </a:spcBef>
              <a:buNone/>
            </a:pPr>
            <a:endParaRPr lang="en-US" dirty="0">
              <a:solidFill>
                <a:srgbClr val="8EB4E3"/>
              </a:solidFill>
              <a:effectLst>
                <a:outerShdw blurRad="50800" dist="38100" dir="2700000" algn="tl" rotWithShape="0">
                  <a:srgbClr val="000000">
                    <a:alpha val="43000"/>
                  </a:srgbClr>
                </a:outerShdw>
              </a:effectLst>
              <a:sym typeface="Wingdings"/>
            </a:endParaRPr>
          </a:p>
          <a:p>
            <a:pPr marL="0" indent="0">
              <a:spcBef>
                <a:spcPts val="1200"/>
              </a:spcBef>
              <a:buNone/>
            </a:pPr>
            <a:endParaRPr lang="en-US" dirty="0" smtClean="0">
              <a:solidFill>
                <a:srgbClr val="8EB4E3"/>
              </a:solidFill>
              <a:effectLst>
                <a:outerShdw blurRad="50800" dist="38100" dir="2700000" algn="tl" rotWithShape="0">
                  <a:srgbClr val="000000">
                    <a:alpha val="43000"/>
                  </a:srgbClr>
                </a:outerShdw>
              </a:effectLst>
              <a:sym typeface="Wingdings"/>
            </a:endParaRPr>
          </a:p>
          <a:p>
            <a:pPr marL="0" indent="0">
              <a:spcBef>
                <a:spcPts val="1200"/>
              </a:spcBef>
              <a:buNone/>
            </a:pPr>
            <a:endParaRPr lang="en-US" dirty="0" smtClean="0">
              <a:solidFill>
                <a:srgbClr val="8EB4E3"/>
              </a:solidFill>
              <a:effectLst>
                <a:outerShdw blurRad="50800" dist="38100" dir="2700000" algn="tl" rotWithShape="0">
                  <a:srgbClr val="000000">
                    <a:alpha val="43000"/>
                  </a:srgbClr>
                </a:outerShdw>
              </a:effectLst>
              <a:sym typeface="Wingdings"/>
            </a:endParaRPr>
          </a:p>
          <a:p>
            <a:pPr marL="0" indent="0">
              <a:spcBef>
                <a:spcPts val="1200"/>
              </a:spcBef>
              <a:buNone/>
            </a:pPr>
            <a:endParaRPr lang="en-US" dirty="0">
              <a:solidFill>
                <a:srgbClr val="8EB4E3"/>
              </a:solidFill>
              <a:effectLst>
                <a:outerShdw blurRad="50800" dist="38100" dir="2700000" algn="tl" rotWithShape="0">
                  <a:srgbClr val="000000">
                    <a:alpha val="43000"/>
                  </a:srgbClr>
                </a:outerShdw>
              </a:effectLst>
              <a:sym typeface="Wingdings"/>
            </a:endParaRPr>
          </a:p>
          <a:p>
            <a:pPr marL="0" indent="0">
              <a:spcBef>
                <a:spcPts val="600"/>
              </a:spcBef>
              <a:spcAft>
                <a:spcPts val="600"/>
              </a:spcAft>
              <a:buNone/>
            </a:pPr>
            <a:endParaRPr lang="en-US" dirty="0" smtClean="0">
              <a:solidFill>
                <a:srgbClr val="8EB4E3"/>
              </a:solidFill>
            </a:endParaRPr>
          </a:p>
        </p:txBody>
      </p:sp>
      <p:sp>
        <p:nvSpPr>
          <p:cNvPr id="2" name="TextBox 1"/>
          <p:cNvSpPr txBox="1"/>
          <p:nvPr/>
        </p:nvSpPr>
        <p:spPr>
          <a:xfrm>
            <a:off x="444707" y="2463800"/>
            <a:ext cx="2239866" cy="954107"/>
          </a:xfrm>
          <a:prstGeom prst="rect">
            <a:avLst/>
          </a:prstGeom>
          <a:noFill/>
          <a:ln w="38100" cmpd="sng">
            <a:solidFill>
              <a:srgbClr val="558ED5"/>
            </a:solidFill>
          </a:ln>
        </p:spPr>
        <p:txBody>
          <a:bodyPr wrap="square" rtlCol="0">
            <a:noAutofit/>
          </a:bodyPr>
          <a:lstStyle/>
          <a:p>
            <a:pPr algn="ctr"/>
            <a:r>
              <a:rPr lang="en-US" sz="2800" dirty="0" smtClean="0"/>
              <a:t>Form of mobilization</a:t>
            </a:r>
            <a:endParaRPr lang="en-US" sz="2800" dirty="0"/>
          </a:p>
        </p:txBody>
      </p:sp>
      <p:sp>
        <p:nvSpPr>
          <p:cNvPr id="7" name="TextBox 6"/>
          <p:cNvSpPr txBox="1"/>
          <p:nvPr/>
        </p:nvSpPr>
        <p:spPr>
          <a:xfrm>
            <a:off x="3428793" y="2463800"/>
            <a:ext cx="2240280" cy="954107"/>
          </a:xfrm>
          <a:prstGeom prst="rect">
            <a:avLst/>
          </a:prstGeom>
          <a:noFill/>
          <a:ln w="38100" cmpd="sng">
            <a:solidFill>
              <a:srgbClr val="558ED5"/>
            </a:solidFill>
          </a:ln>
        </p:spPr>
        <p:txBody>
          <a:bodyPr wrap="square" rtlCol="0">
            <a:noAutofit/>
          </a:bodyPr>
          <a:lstStyle/>
          <a:p>
            <a:pPr algn="ctr"/>
            <a:r>
              <a:rPr lang="en-US" sz="2800" dirty="0" smtClean="0"/>
              <a:t>Thin-centered ideology</a:t>
            </a:r>
            <a:endParaRPr lang="en-US" sz="2800" dirty="0"/>
          </a:p>
        </p:txBody>
      </p:sp>
      <p:sp>
        <p:nvSpPr>
          <p:cNvPr id="8" name="TextBox 7"/>
          <p:cNvSpPr txBox="1"/>
          <p:nvPr/>
        </p:nvSpPr>
        <p:spPr>
          <a:xfrm>
            <a:off x="6413500" y="2463800"/>
            <a:ext cx="2240280" cy="954107"/>
          </a:xfrm>
          <a:prstGeom prst="rect">
            <a:avLst/>
          </a:prstGeom>
          <a:noFill/>
          <a:ln w="38100" cmpd="sng">
            <a:solidFill>
              <a:srgbClr val="558ED5"/>
            </a:solidFill>
          </a:ln>
        </p:spPr>
        <p:txBody>
          <a:bodyPr wrap="square" rtlCol="0">
            <a:noAutofit/>
          </a:bodyPr>
          <a:lstStyle/>
          <a:p>
            <a:pPr algn="ctr"/>
            <a:r>
              <a:rPr lang="en-US" sz="2800" dirty="0" smtClean="0"/>
              <a:t>Political discourse</a:t>
            </a:r>
            <a:endParaRPr lang="en-US" sz="2800" dirty="0"/>
          </a:p>
        </p:txBody>
      </p:sp>
      <p:sp>
        <p:nvSpPr>
          <p:cNvPr id="10" name="TextBox 9"/>
          <p:cNvSpPr txBox="1"/>
          <p:nvPr/>
        </p:nvSpPr>
        <p:spPr>
          <a:xfrm>
            <a:off x="444500" y="4622800"/>
            <a:ext cx="2240280" cy="954107"/>
          </a:xfrm>
          <a:prstGeom prst="rect">
            <a:avLst/>
          </a:prstGeom>
          <a:noFill/>
          <a:ln w="38100" cmpd="sng">
            <a:solidFill>
              <a:srgbClr val="FF0000"/>
            </a:solidFill>
          </a:ln>
        </p:spPr>
        <p:txBody>
          <a:bodyPr wrap="square" rtlCol="0">
            <a:noAutofit/>
          </a:bodyPr>
          <a:lstStyle/>
          <a:p>
            <a:pPr algn="ctr"/>
            <a:r>
              <a:rPr lang="en-US" sz="2800" dirty="0" smtClean="0"/>
              <a:t>Leadership + organization</a:t>
            </a:r>
            <a:endParaRPr lang="en-US" sz="2800" dirty="0"/>
          </a:p>
        </p:txBody>
      </p:sp>
      <p:sp>
        <p:nvSpPr>
          <p:cNvPr id="11" name="TextBox 10"/>
          <p:cNvSpPr txBox="1"/>
          <p:nvPr/>
        </p:nvSpPr>
        <p:spPr>
          <a:xfrm>
            <a:off x="3428403" y="4622800"/>
            <a:ext cx="2240280" cy="954107"/>
          </a:xfrm>
          <a:prstGeom prst="rect">
            <a:avLst/>
          </a:prstGeom>
          <a:noFill/>
          <a:ln w="38100" cmpd="sng">
            <a:solidFill>
              <a:srgbClr val="FF0000"/>
            </a:solidFill>
          </a:ln>
        </p:spPr>
        <p:txBody>
          <a:bodyPr wrap="square" rtlCol="0">
            <a:noAutofit/>
          </a:bodyPr>
          <a:lstStyle/>
          <a:p>
            <a:pPr algn="ctr"/>
            <a:r>
              <a:rPr lang="en-US" sz="2800" dirty="0" smtClean="0"/>
              <a:t>Political </a:t>
            </a:r>
          </a:p>
          <a:p>
            <a:pPr algn="ctr"/>
            <a:r>
              <a:rPr lang="en-US" sz="2800" dirty="0" smtClean="0"/>
              <a:t>actors</a:t>
            </a:r>
            <a:endParaRPr lang="en-US" sz="2800" dirty="0"/>
          </a:p>
        </p:txBody>
      </p:sp>
      <p:sp>
        <p:nvSpPr>
          <p:cNvPr id="12" name="TextBox 11"/>
          <p:cNvSpPr txBox="1"/>
          <p:nvPr/>
        </p:nvSpPr>
        <p:spPr>
          <a:xfrm>
            <a:off x="6412306" y="4622800"/>
            <a:ext cx="2240280" cy="954107"/>
          </a:xfrm>
          <a:prstGeom prst="rect">
            <a:avLst/>
          </a:prstGeom>
          <a:noFill/>
          <a:ln w="38100" cmpd="sng">
            <a:solidFill>
              <a:srgbClr val="FF0000"/>
            </a:solidFill>
          </a:ln>
        </p:spPr>
        <p:txBody>
          <a:bodyPr wrap="square" rtlCol="0">
            <a:noAutofit/>
          </a:bodyPr>
          <a:lstStyle/>
          <a:p>
            <a:pPr algn="ctr"/>
            <a:r>
              <a:rPr lang="en-US" sz="2800" dirty="0" smtClean="0"/>
              <a:t>Political</a:t>
            </a:r>
          </a:p>
          <a:p>
            <a:pPr algn="ctr"/>
            <a:r>
              <a:rPr lang="en-US" sz="2800" dirty="0" smtClean="0"/>
              <a:t>texts</a:t>
            </a:r>
          </a:p>
        </p:txBody>
      </p:sp>
      <p:sp>
        <p:nvSpPr>
          <p:cNvPr id="13" name="Down Arrow 12"/>
          <p:cNvSpPr>
            <a:spLocks/>
          </p:cNvSpPr>
          <p:nvPr/>
        </p:nvSpPr>
        <p:spPr>
          <a:xfrm>
            <a:off x="1242060" y="3614420"/>
            <a:ext cx="640080" cy="822960"/>
          </a:xfrm>
          <a:prstGeom prst="downArrow">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Down Arrow 15"/>
          <p:cNvSpPr/>
          <p:nvPr/>
        </p:nvSpPr>
        <p:spPr>
          <a:xfrm>
            <a:off x="4226560" y="3614420"/>
            <a:ext cx="640080" cy="822960"/>
          </a:xfrm>
          <a:prstGeom prst="downArrow">
            <a:avLst/>
          </a:prstGeom>
          <a:solidFill>
            <a:srgbClr val="000000"/>
          </a:solidFill>
          <a:ln w="12700" cmpd="sng">
            <a:solidFill>
              <a:srgbClr val="FFFF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Down Arrow 16"/>
          <p:cNvSpPr/>
          <p:nvPr/>
        </p:nvSpPr>
        <p:spPr>
          <a:xfrm>
            <a:off x="7211060" y="3614420"/>
            <a:ext cx="640080" cy="822960"/>
          </a:xfrm>
          <a:prstGeom prst="downArrow">
            <a:avLst/>
          </a:prstGeom>
          <a:solidFill>
            <a:srgbClr val="000000"/>
          </a:solidFill>
          <a:ln w="12700" cmpd="sng">
            <a:solidFill>
              <a:srgbClr val="FFFF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08473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10" grpId="0" animBg="1"/>
      <p:bldP spid="10" grpId="1" animBg="1"/>
      <p:bldP spid="11" grpId="0" animBg="1"/>
      <p:bldP spid="11" grpId="1" animBg="1"/>
      <p:bldP spid="12" grpId="0" animBg="1"/>
      <p:bldP spid="13" grpId="0" animBg="1"/>
      <p:bldP spid="13" grpId="1" animBg="1"/>
      <p:bldP spid="16" grpId="0" animBg="1"/>
      <p:bldP spid="16" grpId="1"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8521700" cy="686741"/>
          </a:xfrm>
        </p:spPr>
        <p:txBody>
          <a:bodyPr/>
          <a:lstStyle/>
          <a:p>
            <a:r>
              <a:rPr lang="en-US" dirty="0" smtClean="0"/>
              <a:t>Populism in Europe</a:t>
            </a:r>
            <a:endParaRPr lang="en-US" dirty="0"/>
          </a:p>
        </p:txBody>
      </p:sp>
      <p:pic>
        <p:nvPicPr>
          <p:cNvPr id="11" name="Picture 10" descr="Haider.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65200" y="1159932"/>
            <a:ext cx="4572001" cy="3657600"/>
          </a:xfrm>
          <a:prstGeom prst="rect">
            <a:avLst/>
          </a:prstGeom>
        </p:spPr>
      </p:pic>
      <p:pic>
        <p:nvPicPr>
          <p:cNvPr id="7" name="Picture 6" descr="Le Pen.jp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30399" y="1515535"/>
            <a:ext cx="4571999" cy="3657600"/>
          </a:xfrm>
          <a:prstGeom prst="rect">
            <a:avLst/>
          </a:prstGeom>
        </p:spPr>
      </p:pic>
      <p:pic>
        <p:nvPicPr>
          <p:cNvPr id="10" name="Picture 9" descr="Wilders.jp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708400" y="880533"/>
            <a:ext cx="4572000" cy="3657600"/>
          </a:xfrm>
          <a:prstGeom prst="rect">
            <a:avLst/>
          </a:prstGeom>
        </p:spPr>
      </p:pic>
      <p:pic>
        <p:nvPicPr>
          <p:cNvPr id="4" name="Picture 3" descr="Fortuyn.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16401" y="2408766"/>
            <a:ext cx="4572000" cy="3657600"/>
          </a:xfrm>
          <a:prstGeom prst="rect">
            <a:avLst/>
          </a:prstGeom>
        </p:spPr>
      </p:pic>
      <p:pic>
        <p:nvPicPr>
          <p:cNvPr id="9" name="Picture 8" descr="Vanhecke.jpg"/>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252134" y="2065866"/>
            <a:ext cx="4572000" cy="3657600"/>
          </a:xfrm>
          <a:prstGeom prst="rect">
            <a:avLst/>
          </a:prstGeom>
        </p:spPr>
      </p:pic>
      <p:pic>
        <p:nvPicPr>
          <p:cNvPr id="2" name="Picture 1" descr="Farage.jpg"/>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46666" y="2239433"/>
            <a:ext cx="4572001" cy="3657600"/>
          </a:xfrm>
          <a:prstGeom prst="rect">
            <a:avLst/>
          </a:prstGeom>
        </p:spPr>
      </p:pic>
      <p:pic>
        <p:nvPicPr>
          <p:cNvPr id="8" name="Picture 7" descr="Storace.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09333" y="1477433"/>
            <a:ext cx="4572000" cy="3657600"/>
          </a:xfrm>
          <a:prstGeom prst="rect">
            <a:avLst/>
          </a:prstGeom>
        </p:spPr>
      </p:pic>
      <p:sp>
        <p:nvSpPr>
          <p:cNvPr id="19" name="TextBox 18"/>
          <p:cNvSpPr txBox="1"/>
          <p:nvPr/>
        </p:nvSpPr>
        <p:spPr>
          <a:xfrm>
            <a:off x="-1998133" y="2032000"/>
            <a:ext cx="184666" cy="369332"/>
          </a:xfrm>
          <a:prstGeom prst="rect">
            <a:avLst/>
          </a:prstGeom>
          <a:noFill/>
        </p:spPr>
        <p:txBody>
          <a:bodyPr wrap="none" rtlCol="0">
            <a:spAutoFit/>
          </a:bodyPr>
          <a:lstStyle/>
          <a:p>
            <a:endParaRPr lang="en-US" dirty="0"/>
          </a:p>
        </p:txBody>
      </p:sp>
      <p:pic>
        <p:nvPicPr>
          <p:cNvPr id="16" name="Picture 15" descr="Screen Shot 2017-06-09 at 12.27.23 A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19942" y="840713"/>
            <a:ext cx="5304117" cy="5471535"/>
          </a:xfrm>
          <a:prstGeom prst="rect">
            <a:avLst/>
          </a:prstGeom>
        </p:spPr>
      </p:pic>
      <p:pic>
        <p:nvPicPr>
          <p:cNvPr id="12" name="Picture 11" descr="Book 1.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5301" y="1048872"/>
            <a:ext cx="3052846" cy="4572000"/>
          </a:xfrm>
          <a:prstGeom prst="rect">
            <a:avLst/>
          </a:prstGeom>
        </p:spPr>
      </p:pic>
      <p:pic>
        <p:nvPicPr>
          <p:cNvPr id="13" name="Picture 12" descr="Book 2.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79164" y="702234"/>
            <a:ext cx="3026664" cy="4572000"/>
          </a:xfrm>
          <a:prstGeom prst="rect">
            <a:avLst/>
          </a:prstGeom>
        </p:spPr>
      </p:pic>
      <p:pic>
        <p:nvPicPr>
          <p:cNvPr id="6" name="Picture 5" descr="Screen Shot 2017-06-09 at 12.06.18 AM.png"/>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428131" y="941296"/>
            <a:ext cx="2938927" cy="4616824"/>
          </a:xfrm>
          <a:prstGeom prst="rect">
            <a:avLst/>
          </a:prstGeom>
        </p:spPr>
      </p:pic>
      <p:pic>
        <p:nvPicPr>
          <p:cNvPr id="14" name="Picture 13" descr="Screen Shot 2017-06-09 at 12.07.40 AM.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77766" y="1990165"/>
            <a:ext cx="2948640" cy="4552286"/>
          </a:xfrm>
          <a:prstGeom prst="rect">
            <a:avLst/>
          </a:prstGeom>
        </p:spPr>
      </p:pic>
      <p:pic>
        <p:nvPicPr>
          <p:cNvPr id="21" name="Picture 20" descr="Screen Shot 2017-06-09 at 12.32.03 AM.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59530" y="1299881"/>
            <a:ext cx="3403323" cy="4876851"/>
          </a:xfrm>
          <a:prstGeom prst="rect">
            <a:avLst/>
          </a:prstGeom>
        </p:spPr>
      </p:pic>
      <p:pic>
        <p:nvPicPr>
          <p:cNvPr id="22" name="Picture 21" descr="Screen Shot 2017-06-09 at 12.35.53 AM.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7511" y="2002119"/>
            <a:ext cx="3047861" cy="4392704"/>
          </a:xfrm>
          <a:prstGeom prst="rect">
            <a:avLst/>
          </a:prstGeom>
        </p:spPr>
      </p:pic>
    </p:spTree>
    <p:extLst>
      <p:ext uri="{BB962C8B-B14F-4D97-AF65-F5344CB8AC3E}">
        <p14:creationId xmlns:p14="http://schemas.microsoft.com/office/powerpoint/2010/main" val="378802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5"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400" dirty="0" smtClean="0">
                <a:solidFill>
                  <a:srgbClr val="FFFFFF"/>
                </a:solidFill>
                <a:effectLst>
                  <a:outerShdw blurRad="50800" dist="38100" dir="2700000" algn="tl" rotWithShape="0">
                    <a:srgbClr val="000000">
                      <a:alpha val="43000"/>
                    </a:srgbClr>
                  </a:outerShdw>
                </a:effectLst>
              </a:rPr>
              <a:t>Form </a:t>
            </a:r>
            <a:r>
              <a:rPr lang="en-US" sz="2400" dirty="0">
                <a:solidFill>
                  <a:srgbClr val="FFFFFF"/>
                </a:solidFill>
                <a:effectLst>
                  <a:outerShdw blurRad="50800" dist="38100" dir="2700000" algn="tl" rotWithShape="0">
                    <a:srgbClr val="000000">
                      <a:alpha val="43000"/>
                    </a:srgbClr>
                  </a:outerShdw>
                </a:effectLst>
              </a:rPr>
              <a:t>of political claims-making predicated on a fundamental moral opposition between a virtuous populace and corrupt elites (Mudde 2007). Such claims are based on a particular view of democratic representation, whereby the people—usually broadly construed—are the only legitimate source of political power and should therefore be engaged in political decision-making in as direct a fashion as possible. The people’s interests are viewed as incompatible with those of representative institutions and elite actors, who are perceived as having abandoned democratic principles in favor of the pursuit of their own self-interested ends. </a:t>
            </a:r>
            <a:endParaRPr lang="en-US" sz="2400" dirty="0">
              <a:solidFill>
                <a:srgbClr val="FFFFFF"/>
              </a:solidFill>
              <a:effectLst>
                <a:outerShdw blurRad="50800" dist="38100" dir="2700000" algn="tl" rotWithShape="0">
                  <a:srgbClr val="000000">
                    <a:alpha val="43000"/>
                  </a:srgbClr>
                </a:outerShdw>
              </a:effectLst>
              <a:sym typeface="Wingdings"/>
            </a:endParaRPr>
          </a:p>
        </p:txBody>
      </p:sp>
    </p:spTree>
    <p:extLst>
      <p:ext uri="{BB962C8B-B14F-4D97-AF65-F5344CB8AC3E}">
        <p14:creationId xmlns:p14="http://schemas.microsoft.com/office/powerpoint/2010/main" val="1304910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5"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400" dirty="0" smtClean="0">
                <a:solidFill>
                  <a:schemeClr val="bg1">
                    <a:lumMod val="75000"/>
                    <a:lumOff val="25000"/>
                  </a:schemeClr>
                </a:solidFill>
                <a:effectLst>
                  <a:outerShdw blurRad="50800" dist="38100" dir="2700000" algn="tl" rotWithShape="0">
                    <a:srgbClr val="000000">
                      <a:alpha val="43000"/>
                    </a:srgbClr>
                  </a:outerShdw>
                </a:effectLst>
              </a:rPr>
              <a:t>Form </a:t>
            </a:r>
            <a:r>
              <a:rPr lang="en-US" sz="2400" dirty="0">
                <a:solidFill>
                  <a:schemeClr val="bg1">
                    <a:lumMod val="75000"/>
                    <a:lumOff val="25000"/>
                  </a:schemeClr>
                </a:solidFill>
                <a:effectLst>
                  <a:outerShdw blurRad="50800" dist="38100" dir="2700000" algn="tl" rotWithShape="0">
                    <a:srgbClr val="000000">
                      <a:alpha val="43000"/>
                    </a:srgbClr>
                  </a:outerShdw>
                </a:effectLst>
              </a:rPr>
              <a:t>of </a:t>
            </a:r>
            <a:r>
              <a:rPr lang="en-US" sz="2400" dirty="0">
                <a:solidFill>
                  <a:srgbClr val="8EB4E3"/>
                </a:solidFill>
                <a:effectLst>
                  <a:outerShdw blurRad="50800" dist="38100" dir="2700000" algn="tl" rotWithShape="0">
                    <a:srgbClr val="000000">
                      <a:alpha val="43000"/>
                    </a:srgbClr>
                  </a:outerShdw>
                </a:effectLst>
              </a:rPr>
              <a:t>political claims-making </a:t>
            </a:r>
            <a:r>
              <a:rPr lang="en-US" sz="2400" dirty="0">
                <a:solidFill>
                  <a:srgbClr val="404040"/>
                </a:solidFill>
                <a:effectLst>
                  <a:outerShdw blurRad="50800" dist="38100" dir="2700000" algn="tl" rotWithShape="0">
                    <a:srgbClr val="000000">
                      <a:alpha val="43000"/>
                    </a:srgbClr>
                  </a:outerShdw>
                </a:effectLst>
              </a:rPr>
              <a:t>predicated on a fundamental moral opposition between a virtuous populace and corrupt elites (Mudde 2007). Such claims are based on a particular view of democratic representation, whereby the people—usually broadly construed—are the only legitimate source of political power and should therefore be engaged in political decision-making in as direct a fashion as possible. The people’s interests are viewed as incompatible with those of representative institutions and elite actors, who are perceived as having abandoned democratic principles in favor of the pursuit of their own self-interested ends. </a:t>
            </a:r>
            <a:endParaRPr lang="en-US" sz="2400" dirty="0">
              <a:solidFill>
                <a:srgbClr val="404040"/>
              </a:solidFill>
              <a:effectLst>
                <a:outerShdw blurRad="50800" dist="38100" dir="2700000" algn="tl" rotWithShape="0">
                  <a:srgbClr val="000000">
                    <a:alpha val="43000"/>
                  </a:srgbClr>
                </a:outerShdw>
              </a:effectLst>
              <a:sym typeface="Wingdings"/>
            </a:endParaRPr>
          </a:p>
        </p:txBody>
      </p:sp>
    </p:spTree>
    <p:extLst>
      <p:ext uri="{BB962C8B-B14F-4D97-AF65-F5344CB8AC3E}">
        <p14:creationId xmlns:p14="http://schemas.microsoft.com/office/powerpoint/2010/main" val="2713899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5"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400" dirty="0" smtClean="0">
                <a:solidFill>
                  <a:srgbClr val="404040"/>
                </a:solidFill>
                <a:effectLst>
                  <a:outerShdw blurRad="50800" dist="38100" dir="2700000" algn="tl" rotWithShape="0">
                    <a:srgbClr val="000000">
                      <a:alpha val="43000"/>
                    </a:srgbClr>
                  </a:outerShdw>
                </a:effectLst>
              </a:rPr>
              <a:t>Form </a:t>
            </a:r>
            <a:r>
              <a:rPr lang="en-US" sz="2400" dirty="0">
                <a:solidFill>
                  <a:srgbClr val="404040"/>
                </a:solidFill>
                <a:effectLst>
                  <a:outerShdw blurRad="50800" dist="38100" dir="2700000" algn="tl" rotWithShape="0">
                    <a:srgbClr val="000000">
                      <a:alpha val="43000"/>
                    </a:srgbClr>
                  </a:outerShdw>
                </a:effectLst>
              </a:rPr>
              <a:t>of </a:t>
            </a:r>
            <a:r>
              <a:rPr lang="en-US" sz="2400" dirty="0">
                <a:solidFill>
                  <a:srgbClr val="8EB4E3"/>
                </a:solidFill>
                <a:effectLst>
                  <a:outerShdw blurRad="50800" dist="38100" dir="2700000" algn="tl" rotWithShape="0">
                    <a:srgbClr val="000000">
                      <a:alpha val="43000"/>
                    </a:srgbClr>
                  </a:outerShdw>
                </a:effectLst>
              </a:rPr>
              <a:t>political claims-making </a:t>
            </a:r>
            <a:r>
              <a:rPr lang="en-US" sz="2400" dirty="0">
                <a:solidFill>
                  <a:srgbClr val="404040"/>
                </a:solidFill>
                <a:effectLst>
                  <a:outerShdw blurRad="50800" dist="38100" dir="2700000" algn="tl" rotWithShape="0">
                    <a:srgbClr val="000000">
                      <a:alpha val="43000"/>
                    </a:srgbClr>
                  </a:outerShdw>
                </a:effectLst>
              </a:rPr>
              <a:t>predicated on a fundamental </a:t>
            </a:r>
            <a:r>
              <a:rPr lang="en-US" sz="2400" dirty="0">
                <a:solidFill>
                  <a:srgbClr val="8EB4E3"/>
                </a:solidFill>
                <a:effectLst>
                  <a:outerShdw blurRad="50800" dist="38100" dir="2700000" algn="tl" rotWithShape="0">
                    <a:srgbClr val="000000">
                      <a:alpha val="43000"/>
                    </a:srgbClr>
                  </a:outerShdw>
                </a:effectLst>
              </a:rPr>
              <a:t>moral opposition between a virtuous populace and corrupt elites</a:t>
            </a:r>
            <a:r>
              <a:rPr lang="en-US" sz="2400" dirty="0">
                <a:solidFill>
                  <a:srgbClr val="689CE4"/>
                </a:solidFill>
                <a:effectLst>
                  <a:outerShdw blurRad="50800" dist="38100" dir="2700000" algn="tl" rotWithShape="0">
                    <a:srgbClr val="000000">
                      <a:alpha val="43000"/>
                    </a:srgbClr>
                  </a:outerShdw>
                </a:effectLst>
              </a:rPr>
              <a:t> </a:t>
            </a:r>
            <a:r>
              <a:rPr lang="en-US" sz="2400" dirty="0">
                <a:solidFill>
                  <a:srgbClr val="404040"/>
                </a:solidFill>
                <a:effectLst>
                  <a:outerShdw blurRad="50800" dist="38100" dir="2700000" algn="tl" rotWithShape="0">
                    <a:srgbClr val="000000">
                      <a:alpha val="43000"/>
                    </a:srgbClr>
                  </a:outerShdw>
                </a:effectLst>
              </a:rPr>
              <a:t>(Mudde 2007). Such claims are based on a particular view of democratic representation, whereby the people—usually broadly construed—are the only legitimate source of political power and should therefore be engaged in political decision-making in as direct a fashion as possible. The people’s interests are viewed as incompatible with those of representative institutions and elite actors, who are perceived as having abandoned democratic principles in favor of the pursuit of their own self-interested ends. </a:t>
            </a:r>
            <a:endParaRPr lang="en-US" sz="2400" dirty="0">
              <a:solidFill>
                <a:srgbClr val="404040"/>
              </a:solidFill>
              <a:effectLst>
                <a:outerShdw blurRad="50800" dist="38100" dir="2700000" algn="tl" rotWithShape="0">
                  <a:srgbClr val="000000">
                    <a:alpha val="43000"/>
                  </a:srgbClr>
                </a:outerShdw>
              </a:effectLst>
              <a:sym typeface="Wingdings"/>
            </a:endParaRPr>
          </a:p>
        </p:txBody>
      </p:sp>
    </p:spTree>
    <p:extLst>
      <p:ext uri="{BB962C8B-B14F-4D97-AF65-F5344CB8AC3E}">
        <p14:creationId xmlns:p14="http://schemas.microsoft.com/office/powerpoint/2010/main" val="3995409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5"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400" dirty="0" smtClean="0">
                <a:solidFill>
                  <a:srgbClr val="404040"/>
                </a:solidFill>
                <a:effectLst>
                  <a:outerShdw blurRad="50800" dist="38100" dir="2700000" algn="tl" rotWithShape="0">
                    <a:srgbClr val="000000">
                      <a:alpha val="43000"/>
                    </a:srgbClr>
                  </a:outerShdw>
                </a:effectLst>
              </a:rPr>
              <a:t>Form of </a:t>
            </a:r>
            <a:r>
              <a:rPr lang="en-US" sz="2400" dirty="0" smtClean="0">
                <a:solidFill>
                  <a:srgbClr val="8EB4E3"/>
                </a:solidFill>
                <a:effectLst>
                  <a:outerShdw blurRad="50800" dist="38100" dir="2700000" algn="tl" rotWithShape="0">
                    <a:srgbClr val="000000">
                      <a:alpha val="43000"/>
                    </a:srgbClr>
                  </a:outerShdw>
                </a:effectLst>
              </a:rPr>
              <a:t>political claims-making </a:t>
            </a:r>
            <a:r>
              <a:rPr lang="en-US" sz="2400" dirty="0" smtClean="0">
                <a:solidFill>
                  <a:srgbClr val="404040"/>
                </a:solidFill>
                <a:effectLst>
                  <a:outerShdw blurRad="50800" dist="38100" dir="2700000" algn="tl" rotWithShape="0">
                    <a:srgbClr val="000000">
                      <a:alpha val="43000"/>
                    </a:srgbClr>
                  </a:outerShdw>
                </a:effectLst>
              </a:rPr>
              <a:t>predicated on a fundamental </a:t>
            </a:r>
            <a:r>
              <a:rPr lang="en-US" sz="2400" dirty="0" smtClean="0">
                <a:solidFill>
                  <a:srgbClr val="8EB4E3"/>
                </a:solidFill>
                <a:effectLst>
                  <a:outerShdw blurRad="50800" dist="38100" dir="2700000" algn="tl" rotWithShape="0">
                    <a:srgbClr val="000000">
                      <a:alpha val="43000"/>
                    </a:srgbClr>
                  </a:outerShdw>
                </a:effectLst>
              </a:rPr>
              <a:t>moral opposition</a:t>
            </a:r>
            <a:r>
              <a:rPr lang="en-US" sz="2400" dirty="0" smtClean="0">
                <a:solidFill>
                  <a:srgbClr val="FFFFFF"/>
                </a:solidFill>
                <a:effectLst>
                  <a:outerShdw blurRad="50800" dist="38100" dir="2700000" algn="tl" rotWithShape="0">
                    <a:srgbClr val="000000">
                      <a:alpha val="43000"/>
                    </a:srgbClr>
                  </a:outerShdw>
                </a:effectLst>
              </a:rPr>
              <a:t> </a:t>
            </a:r>
            <a:r>
              <a:rPr lang="en-US" sz="2400" dirty="0" smtClean="0">
                <a:solidFill>
                  <a:srgbClr val="8EB4E3"/>
                </a:solidFill>
                <a:effectLst>
                  <a:outerShdw blurRad="50800" dist="38100" dir="2700000" algn="tl" rotWithShape="0">
                    <a:srgbClr val="000000">
                      <a:alpha val="43000"/>
                    </a:srgbClr>
                  </a:outerShdw>
                </a:effectLst>
              </a:rPr>
              <a:t>between a virtuous populace and corrupt elites </a:t>
            </a:r>
            <a:r>
              <a:rPr lang="en-US" sz="2400" dirty="0" smtClean="0">
                <a:solidFill>
                  <a:srgbClr val="404040"/>
                </a:solidFill>
                <a:effectLst>
                  <a:outerShdw blurRad="50800" dist="38100" dir="2700000" algn="tl" rotWithShape="0">
                    <a:srgbClr val="000000">
                      <a:alpha val="43000"/>
                    </a:srgbClr>
                  </a:outerShdw>
                </a:effectLst>
              </a:rPr>
              <a:t>(Mudde 2007). Such claims are based on a</a:t>
            </a:r>
            <a:r>
              <a:rPr lang="en-US" sz="2400" dirty="0" smtClean="0">
                <a:solidFill>
                  <a:srgbClr val="595959"/>
                </a:solidFill>
                <a:effectLst>
                  <a:outerShdw blurRad="50800" dist="38100" dir="2700000" algn="tl" rotWithShape="0">
                    <a:srgbClr val="000000">
                      <a:alpha val="43000"/>
                    </a:srgbClr>
                  </a:outerShdw>
                </a:effectLst>
              </a:rPr>
              <a:t> </a:t>
            </a:r>
            <a:r>
              <a:rPr lang="en-US" sz="2400" dirty="0" smtClean="0">
                <a:solidFill>
                  <a:srgbClr val="8EB4E3"/>
                </a:solidFill>
                <a:effectLst>
                  <a:outerShdw blurRad="50800" dist="38100" dir="2700000" algn="tl" rotWithShape="0">
                    <a:srgbClr val="000000">
                      <a:alpha val="43000"/>
                    </a:srgbClr>
                  </a:outerShdw>
                </a:effectLst>
              </a:rPr>
              <a:t>particular view of democratic representation</a:t>
            </a:r>
            <a:r>
              <a:rPr lang="en-US" sz="2400" dirty="0" smtClean="0">
                <a:solidFill>
                  <a:srgbClr val="404040"/>
                </a:solidFill>
                <a:effectLst>
                  <a:outerShdw blurRad="50800" dist="38100" dir="2700000" algn="tl" rotWithShape="0">
                    <a:srgbClr val="000000">
                      <a:alpha val="43000"/>
                    </a:srgbClr>
                  </a:outerShdw>
                </a:effectLst>
              </a:rPr>
              <a:t>, whereby the people—usually broadly construed—are the only legitimate source of political power and should therefore be engaged in political decision-making in as direct a fashion as possible. The people’s interests are viewed as incompatible with those of representative institutions and elite actors, who are perceived as having abandoned democratic principles in favor of the pursuit of their own self-interested ends. </a:t>
            </a:r>
            <a:endParaRPr lang="en-US" sz="2400" dirty="0">
              <a:solidFill>
                <a:srgbClr val="404040"/>
              </a:solidFill>
              <a:effectLst>
                <a:outerShdw blurRad="50800" dist="38100" dir="2700000" algn="tl" rotWithShape="0">
                  <a:srgbClr val="000000">
                    <a:alpha val="43000"/>
                  </a:srgbClr>
                </a:outerShdw>
              </a:effectLst>
              <a:sym typeface="Wingdings"/>
            </a:endParaRPr>
          </a:p>
        </p:txBody>
      </p:sp>
    </p:spTree>
    <p:extLst>
      <p:ext uri="{BB962C8B-B14F-4D97-AF65-F5344CB8AC3E}">
        <p14:creationId xmlns:p14="http://schemas.microsoft.com/office/powerpoint/2010/main" val="31591213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5"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400" dirty="0" smtClean="0">
                <a:solidFill>
                  <a:srgbClr val="404040"/>
                </a:solidFill>
                <a:effectLst>
                  <a:outerShdw blurRad="50800" dist="38100" dir="2700000" algn="tl" rotWithShape="0">
                    <a:srgbClr val="000000">
                      <a:alpha val="43000"/>
                    </a:srgbClr>
                  </a:outerShdw>
                </a:effectLst>
              </a:rPr>
              <a:t>Form of </a:t>
            </a:r>
            <a:r>
              <a:rPr lang="en-US" sz="2400" dirty="0" smtClean="0">
                <a:solidFill>
                  <a:srgbClr val="8EB4E3"/>
                </a:solidFill>
                <a:effectLst>
                  <a:outerShdw blurRad="50800" dist="38100" dir="2700000" algn="tl" rotWithShape="0">
                    <a:srgbClr val="000000">
                      <a:alpha val="43000"/>
                    </a:srgbClr>
                  </a:outerShdw>
                </a:effectLst>
              </a:rPr>
              <a:t>political claims-making </a:t>
            </a:r>
            <a:r>
              <a:rPr lang="en-US" sz="2400" dirty="0" smtClean="0">
                <a:solidFill>
                  <a:srgbClr val="404040"/>
                </a:solidFill>
                <a:effectLst>
                  <a:outerShdw blurRad="50800" dist="38100" dir="2700000" algn="tl" rotWithShape="0">
                    <a:srgbClr val="000000">
                      <a:alpha val="43000"/>
                    </a:srgbClr>
                  </a:outerShdw>
                </a:effectLst>
              </a:rPr>
              <a:t>predicated on a fundamental </a:t>
            </a:r>
            <a:r>
              <a:rPr lang="en-US" sz="2400" dirty="0" smtClean="0">
                <a:solidFill>
                  <a:srgbClr val="8EB4E3"/>
                </a:solidFill>
                <a:effectLst>
                  <a:outerShdw blurRad="50800" dist="38100" dir="2700000" algn="tl" rotWithShape="0">
                    <a:srgbClr val="000000">
                      <a:alpha val="43000"/>
                    </a:srgbClr>
                  </a:outerShdw>
                </a:effectLst>
              </a:rPr>
              <a:t>moral opposition</a:t>
            </a:r>
            <a:r>
              <a:rPr lang="en-US" sz="2400" dirty="0" smtClean="0">
                <a:solidFill>
                  <a:srgbClr val="FFFFFF"/>
                </a:solidFill>
                <a:effectLst>
                  <a:outerShdw blurRad="50800" dist="38100" dir="2700000" algn="tl" rotWithShape="0">
                    <a:srgbClr val="000000">
                      <a:alpha val="43000"/>
                    </a:srgbClr>
                  </a:outerShdw>
                </a:effectLst>
              </a:rPr>
              <a:t> </a:t>
            </a:r>
            <a:r>
              <a:rPr lang="en-US" sz="2400" dirty="0" smtClean="0">
                <a:solidFill>
                  <a:srgbClr val="8EB4E3"/>
                </a:solidFill>
                <a:effectLst>
                  <a:outerShdw blurRad="50800" dist="38100" dir="2700000" algn="tl" rotWithShape="0">
                    <a:srgbClr val="000000">
                      <a:alpha val="43000"/>
                    </a:srgbClr>
                  </a:outerShdw>
                </a:effectLst>
              </a:rPr>
              <a:t>between a virtuous populace and corrupt elites </a:t>
            </a:r>
            <a:r>
              <a:rPr lang="en-US" sz="2400" dirty="0" smtClean="0">
                <a:solidFill>
                  <a:srgbClr val="404040"/>
                </a:solidFill>
                <a:effectLst>
                  <a:outerShdw blurRad="50800" dist="38100" dir="2700000" algn="tl" rotWithShape="0">
                    <a:srgbClr val="000000">
                      <a:alpha val="43000"/>
                    </a:srgbClr>
                  </a:outerShdw>
                </a:effectLst>
              </a:rPr>
              <a:t>(Mudde 2007). Such claims are based on a</a:t>
            </a:r>
            <a:r>
              <a:rPr lang="en-US" sz="2400" dirty="0" smtClean="0">
                <a:solidFill>
                  <a:srgbClr val="595959"/>
                </a:solidFill>
                <a:effectLst>
                  <a:outerShdw blurRad="50800" dist="38100" dir="2700000" algn="tl" rotWithShape="0">
                    <a:srgbClr val="000000">
                      <a:alpha val="43000"/>
                    </a:srgbClr>
                  </a:outerShdw>
                </a:effectLst>
              </a:rPr>
              <a:t> </a:t>
            </a:r>
            <a:r>
              <a:rPr lang="en-US" sz="2400" dirty="0" smtClean="0">
                <a:solidFill>
                  <a:srgbClr val="8EB4E3"/>
                </a:solidFill>
                <a:effectLst>
                  <a:outerShdw blurRad="50800" dist="38100" dir="2700000" algn="tl" rotWithShape="0">
                    <a:srgbClr val="000000">
                      <a:alpha val="43000"/>
                    </a:srgbClr>
                  </a:outerShdw>
                </a:effectLst>
              </a:rPr>
              <a:t>particular view of democratic representation</a:t>
            </a:r>
            <a:r>
              <a:rPr lang="en-US" sz="2400" dirty="0" smtClean="0">
                <a:solidFill>
                  <a:srgbClr val="404040"/>
                </a:solidFill>
                <a:effectLst>
                  <a:outerShdw blurRad="50800" dist="38100" dir="2700000" algn="tl" rotWithShape="0">
                    <a:srgbClr val="000000">
                      <a:alpha val="43000"/>
                    </a:srgbClr>
                  </a:outerShdw>
                </a:effectLst>
              </a:rPr>
              <a:t>, whereby the people—usually broadly construed—are the only legitimate source of political power and should therefore be engaged in political decision-making in as direct a fashion as possible. The </a:t>
            </a:r>
            <a:r>
              <a:rPr lang="en-US" sz="2400" dirty="0" smtClean="0">
                <a:solidFill>
                  <a:srgbClr val="8EB4E3"/>
                </a:solidFill>
                <a:effectLst>
                  <a:outerShdw blurRad="50800" dist="38100" dir="2700000" algn="tl" rotWithShape="0">
                    <a:srgbClr val="000000">
                      <a:alpha val="43000"/>
                    </a:srgbClr>
                  </a:outerShdw>
                </a:effectLst>
              </a:rPr>
              <a:t>people’s interests are viewed as incompatible with those of representative institutions and elite actors</a:t>
            </a:r>
            <a:r>
              <a:rPr lang="en-US" sz="2400" dirty="0" smtClean="0">
                <a:solidFill>
                  <a:srgbClr val="404040"/>
                </a:solidFill>
                <a:effectLst>
                  <a:outerShdw blurRad="50800" dist="38100" dir="2700000" algn="tl" rotWithShape="0">
                    <a:srgbClr val="000000">
                      <a:alpha val="43000"/>
                    </a:srgbClr>
                  </a:outerShdw>
                </a:effectLst>
              </a:rPr>
              <a:t>, who are perceived as having abandoned democratic principles in favor of the pursuit of their own self-interested ends. </a:t>
            </a:r>
            <a:endParaRPr lang="en-US" sz="2400" dirty="0">
              <a:solidFill>
                <a:srgbClr val="404040"/>
              </a:solidFill>
              <a:effectLst>
                <a:outerShdw blurRad="50800" dist="38100" dir="2700000" algn="tl" rotWithShape="0">
                  <a:srgbClr val="000000">
                    <a:alpha val="43000"/>
                  </a:srgbClr>
                </a:outerShdw>
              </a:effectLst>
              <a:sym typeface="Wingdings"/>
            </a:endParaRPr>
          </a:p>
        </p:txBody>
      </p:sp>
    </p:spTree>
    <p:extLst>
      <p:ext uri="{BB962C8B-B14F-4D97-AF65-F5344CB8AC3E}">
        <p14:creationId xmlns:p14="http://schemas.microsoft.com/office/powerpoint/2010/main" val="42112917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8561294" cy="686741"/>
          </a:xfrm>
        </p:spPr>
        <p:txBody>
          <a:bodyPr/>
          <a:lstStyle/>
          <a:p>
            <a:r>
              <a:rPr lang="en-US" dirty="0"/>
              <a:t>Populism: beyond the right, beyond ideology</a:t>
            </a:r>
          </a:p>
        </p:txBody>
      </p:sp>
      <p:sp>
        <p:nvSpPr>
          <p:cNvPr id="15"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endParaRPr lang="en-US" dirty="0" smtClean="0">
              <a:solidFill>
                <a:srgbClr val="8EB4E3"/>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0400" y="1572331"/>
            <a:ext cx="4229100" cy="292556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400" y="1574800"/>
            <a:ext cx="3857996" cy="2922724"/>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6398" y="3403599"/>
            <a:ext cx="2374901" cy="2781301"/>
          </a:xfrm>
          <a:prstGeom prst="rect">
            <a:avLst/>
          </a:prstGeom>
          <a:ln>
            <a:solidFill>
              <a:srgbClr val="FFFFFF"/>
            </a:solidFill>
          </a:ln>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71800" y="3403600"/>
            <a:ext cx="5715000" cy="2776214"/>
          </a:xfrm>
          <a:prstGeom prst="rect">
            <a:avLst/>
          </a:prstGeom>
          <a:ln>
            <a:solidFill>
              <a:schemeClr val="tx1"/>
            </a:solidFill>
          </a:ln>
        </p:spPr>
      </p:pic>
      <p:sp>
        <p:nvSpPr>
          <p:cNvPr id="9"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Content of categories varies</a:t>
            </a:r>
          </a:p>
        </p:txBody>
      </p:sp>
    </p:spTree>
    <p:extLst>
      <p:ext uri="{BB962C8B-B14F-4D97-AF65-F5344CB8AC3E}">
        <p14:creationId xmlns:p14="http://schemas.microsoft.com/office/powerpoint/2010/main" val="1211713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Populism as discourse: analytical </a:t>
            </a:r>
            <a:r>
              <a:rPr lang="en-US" dirty="0"/>
              <a:t>p</a:t>
            </a:r>
            <a:r>
              <a:rPr lang="en-US" dirty="0" smtClean="0"/>
              <a:t>ayoff</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47431284"/>
              </p:ext>
            </p:extLst>
          </p:nvPr>
        </p:nvGraphicFramePr>
        <p:xfrm>
          <a:off x="256928" y="1583764"/>
          <a:ext cx="8503920" cy="4968001"/>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1"/>
          <p:cNvSpPr txBox="1">
            <a:spLocks/>
          </p:cNvSpPr>
          <p:nvPr/>
        </p:nvSpPr>
        <p:spPr>
          <a:xfrm>
            <a:off x="244592" y="893704"/>
            <a:ext cx="8899407"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US presidential elections</a:t>
            </a:r>
            <a:endParaRPr lang="en-US" sz="2600" dirty="0" smtClean="0">
              <a:solidFill>
                <a:srgbClr val="FFFFFF"/>
              </a:solidFill>
            </a:endParaRPr>
          </a:p>
        </p:txBody>
      </p:sp>
    </p:spTree>
    <p:extLst>
      <p:ext uri="{BB962C8B-B14F-4D97-AF65-F5344CB8AC3E}">
        <p14:creationId xmlns:p14="http://schemas.microsoft.com/office/powerpoint/2010/main" val="815348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Populism as discourse: analytical payoff</a:t>
            </a:r>
          </a:p>
        </p:txBody>
      </p:sp>
      <p:sp>
        <p:nvSpPr>
          <p:cNvPr id="2" name="TextBox 1"/>
          <p:cNvSpPr txBox="1"/>
          <p:nvPr/>
        </p:nvSpPr>
        <p:spPr>
          <a:xfrm>
            <a:off x="254000" y="850900"/>
            <a:ext cx="8597900" cy="400110"/>
          </a:xfrm>
          <a:prstGeom prst="rect">
            <a:avLst/>
          </a:prstGeom>
          <a:solidFill>
            <a:schemeClr val="bg1"/>
          </a:solidFill>
        </p:spPr>
        <p:txBody>
          <a:bodyPr wrap="square" rtlCol="0">
            <a:spAutoFit/>
          </a:bodyPr>
          <a:lstStyle/>
          <a:p>
            <a:endParaRPr lang="en-US" sz="2000" dirty="0" smtClean="0"/>
          </a:p>
        </p:txBody>
      </p:sp>
      <p:graphicFrame>
        <p:nvGraphicFramePr>
          <p:cNvPr id="9" name="Chart 8"/>
          <p:cNvGraphicFramePr>
            <a:graphicFrameLocks/>
          </p:cNvGraphicFramePr>
          <p:nvPr>
            <p:extLst>
              <p:ext uri="{D42A27DB-BD31-4B8C-83A1-F6EECF244321}">
                <p14:modId xmlns:p14="http://schemas.microsoft.com/office/powerpoint/2010/main" val="4216568799"/>
              </p:ext>
            </p:extLst>
          </p:nvPr>
        </p:nvGraphicFramePr>
        <p:xfrm>
          <a:off x="342900" y="1663700"/>
          <a:ext cx="8503920" cy="483235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1"/>
          <p:cNvSpPr txBox="1">
            <a:spLocks/>
          </p:cNvSpPr>
          <p:nvPr/>
        </p:nvSpPr>
        <p:spPr>
          <a:xfrm>
            <a:off x="244592" y="893704"/>
            <a:ext cx="8899407"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US presidential </a:t>
            </a:r>
            <a:r>
              <a:rPr lang="en-US" dirty="0">
                <a:solidFill>
                  <a:srgbClr val="8EB4E3"/>
                </a:solidFill>
              </a:rPr>
              <a:t>e</a:t>
            </a:r>
            <a:r>
              <a:rPr lang="en-US" dirty="0" smtClean="0">
                <a:solidFill>
                  <a:srgbClr val="8EB4E3"/>
                </a:solidFill>
              </a:rPr>
              <a:t>lections: content of populist claims</a:t>
            </a:r>
            <a:endParaRPr lang="en-US" sz="2600" dirty="0" smtClean="0">
              <a:solidFill>
                <a:srgbClr val="FFFFFF"/>
              </a:solidFill>
            </a:endParaRPr>
          </a:p>
        </p:txBody>
      </p:sp>
    </p:spTree>
    <p:extLst>
      <p:ext uri="{BB962C8B-B14F-4D97-AF65-F5344CB8AC3E}">
        <p14:creationId xmlns:p14="http://schemas.microsoft.com/office/powerpoint/2010/main" val="15796435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326829993"/>
              </p:ext>
            </p:extLst>
          </p:nvPr>
        </p:nvGraphicFramePr>
        <p:xfrm>
          <a:off x="349250" y="1651000"/>
          <a:ext cx="8522209" cy="483717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ctrTitle"/>
          </p:nvPr>
        </p:nvSpPr>
        <p:spPr/>
        <p:txBody>
          <a:bodyPr/>
          <a:lstStyle/>
          <a:p>
            <a:r>
              <a:rPr lang="en-US" dirty="0"/>
              <a:t>Populism as discourse: analytical payoff</a:t>
            </a:r>
          </a:p>
        </p:txBody>
      </p:sp>
      <p:sp>
        <p:nvSpPr>
          <p:cNvPr id="7" name="Content Placeholder 1"/>
          <p:cNvSpPr txBox="1">
            <a:spLocks/>
          </p:cNvSpPr>
          <p:nvPr/>
        </p:nvSpPr>
        <p:spPr>
          <a:xfrm>
            <a:off x="244592" y="893704"/>
            <a:ext cx="8899407"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US presidential </a:t>
            </a:r>
            <a:r>
              <a:rPr lang="en-US" dirty="0">
                <a:solidFill>
                  <a:srgbClr val="8EB4E3"/>
                </a:solidFill>
              </a:rPr>
              <a:t>e</a:t>
            </a:r>
            <a:r>
              <a:rPr lang="en-US" dirty="0" smtClean="0">
                <a:solidFill>
                  <a:srgbClr val="8EB4E3"/>
                </a:solidFill>
              </a:rPr>
              <a:t>lections: position in field</a:t>
            </a:r>
            <a:endParaRPr lang="en-US" sz="2600" dirty="0" smtClean="0">
              <a:solidFill>
                <a:srgbClr val="FFFFFF"/>
              </a:solidFill>
            </a:endParaRPr>
          </a:p>
        </p:txBody>
      </p:sp>
    </p:spTree>
    <p:extLst>
      <p:ext uri="{BB962C8B-B14F-4D97-AF65-F5344CB8AC3E}">
        <p14:creationId xmlns:p14="http://schemas.microsoft.com/office/powerpoint/2010/main" val="36936148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Populism as discourse: analytical payoff</a:t>
            </a:r>
          </a:p>
        </p:txBody>
      </p:sp>
      <p:sp>
        <p:nvSpPr>
          <p:cNvPr id="2" name="TextBox 1"/>
          <p:cNvSpPr txBox="1"/>
          <p:nvPr/>
        </p:nvSpPr>
        <p:spPr>
          <a:xfrm>
            <a:off x="254000" y="850900"/>
            <a:ext cx="8597900" cy="400110"/>
          </a:xfrm>
          <a:prstGeom prst="rect">
            <a:avLst/>
          </a:prstGeom>
          <a:solidFill>
            <a:schemeClr val="bg1"/>
          </a:solidFill>
        </p:spPr>
        <p:txBody>
          <a:bodyPr wrap="square" rtlCol="0">
            <a:spAutoFit/>
          </a:bodyPr>
          <a:lstStyle/>
          <a:p>
            <a:endParaRPr lang="en-US" sz="2000" dirty="0" smtClean="0"/>
          </a:p>
        </p:txBody>
      </p:sp>
      <p:graphicFrame>
        <p:nvGraphicFramePr>
          <p:cNvPr id="5" name="Chart 4"/>
          <p:cNvGraphicFramePr>
            <a:graphicFrameLocks/>
          </p:cNvGraphicFramePr>
          <p:nvPr>
            <p:extLst>
              <p:ext uri="{D42A27DB-BD31-4B8C-83A1-F6EECF244321}">
                <p14:modId xmlns:p14="http://schemas.microsoft.com/office/powerpoint/2010/main" val="1233674625"/>
              </p:ext>
            </p:extLst>
          </p:nvPr>
        </p:nvGraphicFramePr>
        <p:xfrm>
          <a:off x="469392" y="1892300"/>
          <a:ext cx="7887208" cy="458952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1"/>
          <p:cNvSpPr txBox="1">
            <a:spLocks/>
          </p:cNvSpPr>
          <p:nvPr/>
        </p:nvSpPr>
        <p:spPr>
          <a:xfrm>
            <a:off x="244592" y="893704"/>
            <a:ext cx="8899407"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US presidential </a:t>
            </a:r>
            <a:r>
              <a:rPr lang="en-US" dirty="0">
                <a:solidFill>
                  <a:srgbClr val="8EB4E3"/>
                </a:solidFill>
              </a:rPr>
              <a:t>e</a:t>
            </a:r>
            <a:r>
              <a:rPr lang="en-US" dirty="0" smtClean="0">
                <a:solidFill>
                  <a:srgbClr val="8EB4E3"/>
                </a:solidFill>
              </a:rPr>
              <a:t>lections: position in field</a:t>
            </a:r>
            <a:endParaRPr lang="en-US" sz="2600" dirty="0" smtClean="0">
              <a:solidFill>
                <a:srgbClr val="FFFFFF"/>
              </a:solidFill>
            </a:endParaRPr>
          </a:p>
        </p:txBody>
      </p:sp>
    </p:spTree>
    <p:extLst>
      <p:ext uri="{BB962C8B-B14F-4D97-AF65-F5344CB8AC3E}">
        <p14:creationId xmlns:p14="http://schemas.microsoft.com/office/powerpoint/2010/main" val="3784554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8521700" cy="686741"/>
          </a:xfrm>
        </p:spPr>
        <p:txBody>
          <a:bodyPr/>
          <a:lstStyle/>
          <a:p>
            <a:r>
              <a:rPr lang="en-US" dirty="0" smtClean="0"/>
              <a:t>Populism in Europe </a:t>
            </a:r>
            <a:r>
              <a:rPr lang="mr-IN" dirty="0" smtClean="0"/>
              <a:t>…</a:t>
            </a:r>
            <a:r>
              <a:rPr lang="en-US" dirty="0" smtClean="0"/>
              <a:t> and the United States</a:t>
            </a:r>
            <a:endParaRPr lang="en-US" dirty="0"/>
          </a:p>
        </p:txBody>
      </p:sp>
      <p:pic>
        <p:nvPicPr>
          <p:cNvPr id="11" name="Picture 10" descr="Haider.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65200" y="1159932"/>
            <a:ext cx="4572001" cy="3657600"/>
          </a:xfrm>
          <a:prstGeom prst="rect">
            <a:avLst/>
          </a:prstGeom>
        </p:spPr>
      </p:pic>
      <p:pic>
        <p:nvPicPr>
          <p:cNvPr id="7" name="Picture 6" descr="Le Pen.jp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30399" y="1515535"/>
            <a:ext cx="4571999" cy="3657600"/>
          </a:xfrm>
          <a:prstGeom prst="rect">
            <a:avLst/>
          </a:prstGeom>
        </p:spPr>
      </p:pic>
      <p:pic>
        <p:nvPicPr>
          <p:cNvPr id="10" name="Picture 9" descr="Wilders.jp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708400" y="880533"/>
            <a:ext cx="4572000" cy="3657600"/>
          </a:xfrm>
          <a:prstGeom prst="rect">
            <a:avLst/>
          </a:prstGeom>
        </p:spPr>
      </p:pic>
      <p:pic>
        <p:nvPicPr>
          <p:cNvPr id="4" name="Picture 3" descr="Fortuyn.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16401" y="2408766"/>
            <a:ext cx="4572000" cy="3657600"/>
          </a:xfrm>
          <a:prstGeom prst="rect">
            <a:avLst/>
          </a:prstGeom>
        </p:spPr>
      </p:pic>
      <p:pic>
        <p:nvPicPr>
          <p:cNvPr id="9" name="Picture 8" descr="Vanhecke.jpg"/>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252134" y="2065866"/>
            <a:ext cx="4572000" cy="3657600"/>
          </a:xfrm>
          <a:prstGeom prst="rect">
            <a:avLst/>
          </a:prstGeom>
        </p:spPr>
      </p:pic>
      <p:pic>
        <p:nvPicPr>
          <p:cNvPr id="2" name="Picture 1" descr="Farage.jpg"/>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46666" y="2239433"/>
            <a:ext cx="4572001" cy="3657600"/>
          </a:xfrm>
          <a:prstGeom prst="rect">
            <a:avLst/>
          </a:prstGeom>
        </p:spPr>
      </p:pic>
      <p:pic>
        <p:nvPicPr>
          <p:cNvPr id="8" name="Picture 7" descr="Storace.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09333" y="1477433"/>
            <a:ext cx="4572000" cy="3657600"/>
          </a:xfrm>
          <a:prstGeom prst="rect">
            <a:avLst/>
          </a:prstGeom>
        </p:spPr>
      </p:pic>
      <p:sp>
        <p:nvSpPr>
          <p:cNvPr id="19" name="TextBox 18"/>
          <p:cNvSpPr txBox="1"/>
          <p:nvPr/>
        </p:nvSpPr>
        <p:spPr>
          <a:xfrm>
            <a:off x="-1998133" y="2032000"/>
            <a:ext cx="184666" cy="369332"/>
          </a:xfrm>
          <a:prstGeom prst="rect">
            <a:avLst/>
          </a:prstGeom>
          <a:noFill/>
        </p:spPr>
        <p:txBody>
          <a:bodyPr wrap="none" rtlCol="0">
            <a:spAutoFit/>
          </a:bodyPr>
          <a:lstStyle/>
          <a:p>
            <a:endParaRPr lang="en-US" dirty="0"/>
          </a:p>
        </p:txBody>
      </p:sp>
      <p:pic>
        <p:nvPicPr>
          <p:cNvPr id="16" name="Picture 15" descr="Screen Shot 2017-06-09 at 12.27.23 A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19942" y="840713"/>
            <a:ext cx="5304117" cy="5471535"/>
          </a:xfrm>
          <a:prstGeom prst="rect">
            <a:avLst/>
          </a:prstGeom>
        </p:spPr>
      </p:pic>
      <p:pic>
        <p:nvPicPr>
          <p:cNvPr id="12" name="Picture 11" descr="Book 1.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5301" y="1048872"/>
            <a:ext cx="3052846" cy="4572000"/>
          </a:xfrm>
          <a:prstGeom prst="rect">
            <a:avLst/>
          </a:prstGeom>
        </p:spPr>
      </p:pic>
      <p:pic>
        <p:nvPicPr>
          <p:cNvPr id="13" name="Picture 12" descr="Book 2.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79164" y="702234"/>
            <a:ext cx="3026664" cy="4572000"/>
          </a:xfrm>
          <a:prstGeom prst="rect">
            <a:avLst/>
          </a:prstGeom>
        </p:spPr>
      </p:pic>
      <p:pic>
        <p:nvPicPr>
          <p:cNvPr id="6" name="Picture 5" descr="Screen Shot 2017-06-09 at 12.06.18 AM.png"/>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428131" y="941296"/>
            <a:ext cx="2938927" cy="4616824"/>
          </a:xfrm>
          <a:prstGeom prst="rect">
            <a:avLst/>
          </a:prstGeom>
        </p:spPr>
      </p:pic>
      <p:pic>
        <p:nvPicPr>
          <p:cNvPr id="14" name="Picture 13" descr="Screen Shot 2017-06-09 at 12.07.40 AM.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77766" y="1990165"/>
            <a:ext cx="2948640" cy="4552286"/>
          </a:xfrm>
          <a:prstGeom prst="rect">
            <a:avLst/>
          </a:prstGeom>
        </p:spPr>
      </p:pic>
      <p:pic>
        <p:nvPicPr>
          <p:cNvPr id="21" name="Picture 20" descr="Screen Shot 2017-06-09 at 12.32.03 AM.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59530" y="1299881"/>
            <a:ext cx="3403323" cy="4876851"/>
          </a:xfrm>
          <a:prstGeom prst="rect">
            <a:avLst/>
          </a:prstGeom>
        </p:spPr>
      </p:pic>
      <p:pic>
        <p:nvPicPr>
          <p:cNvPr id="22" name="Picture 21" descr="Screen Shot 2017-06-09 at 12.35.53 AM.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7511" y="2002119"/>
            <a:ext cx="3047861" cy="4392704"/>
          </a:xfrm>
          <a:prstGeom prst="rect">
            <a:avLst/>
          </a:prstGeom>
        </p:spPr>
      </p:pic>
      <p:pic>
        <p:nvPicPr>
          <p:cNvPr id="5" name="Picture 4" descr="Screen Shot 2017-06-09 at 12.40.41 AM.png"/>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906903" y="836706"/>
            <a:ext cx="5072746" cy="5602940"/>
          </a:xfrm>
          <a:prstGeom prst="rect">
            <a:avLst/>
          </a:prstGeom>
        </p:spPr>
      </p:pic>
      <p:pic>
        <p:nvPicPr>
          <p:cNvPr id="20" name="Picture 19" descr="Screen Shot 2017-06-09 at 9.49.06 AM.png"/>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53039" y="836705"/>
            <a:ext cx="3755433" cy="5614416"/>
          </a:xfrm>
          <a:prstGeom prst="rect">
            <a:avLst/>
          </a:prstGeom>
        </p:spPr>
      </p:pic>
    </p:spTree>
    <p:extLst>
      <p:ext uri="{BB962C8B-B14F-4D97-AF65-F5344CB8AC3E}">
        <p14:creationId xmlns:p14="http://schemas.microsoft.com/office/powerpoint/2010/main" val="2604233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Populism as discourse: analytical payoff</a:t>
            </a:r>
          </a:p>
        </p:txBody>
      </p:sp>
      <p:graphicFrame>
        <p:nvGraphicFramePr>
          <p:cNvPr id="6" name="Chart 5"/>
          <p:cNvGraphicFramePr>
            <a:graphicFrameLocks/>
          </p:cNvGraphicFramePr>
          <p:nvPr>
            <p:extLst>
              <p:ext uri="{D42A27DB-BD31-4B8C-83A1-F6EECF244321}">
                <p14:modId xmlns:p14="http://schemas.microsoft.com/office/powerpoint/2010/main" val="1288816429"/>
              </p:ext>
            </p:extLst>
          </p:nvPr>
        </p:nvGraphicFramePr>
        <p:xfrm>
          <a:off x="215900" y="1536700"/>
          <a:ext cx="8737600" cy="483870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1"/>
          <p:cNvSpPr txBox="1">
            <a:spLocks/>
          </p:cNvSpPr>
          <p:nvPr/>
        </p:nvSpPr>
        <p:spPr>
          <a:xfrm>
            <a:off x="244592" y="893704"/>
            <a:ext cx="8899407"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US </a:t>
            </a:r>
            <a:r>
              <a:rPr lang="en-US" dirty="0">
                <a:solidFill>
                  <a:srgbClr val="8EB4E3"/>
                </a:solidFill>
              </a:rPr>
              <a:t>p</a:t>
            </a:r>
            <a:r>
              <a:rPr lang="en-US" dirty="0" smtClean="0">
                <a:solidFill>
                  <a:srgbClr val="8EB4E3"/>
                </a:solidFill>
              </a:rPr>
              <a:t>residential elections: campaign dynamics</a:t>
            </a:r>
            <a:endParaRPr lang="en-US" sz="2600" dirty="0" smtClean="0">
              <a:solidFill>
                <a:srgbClr val="FFFFFF"/>
              </a:solidFill>
            </a:endParaRPr>
          </a:p>
        </p:txBody>
      </p:sp>
    </p:spTree>
    <p:extLst>
      <p:ext uri="{BB962C8B-B14F-4D97-AF65-F5344CB8AC3E}">
        <p14:creationId xmlns:p14="http://schemas.microsoft.com/office/powerpoint/2010/main" val="2094065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Populism as discourse: analytical payoff</a:t>
            </a:r>
          </a:p>
        </p:txBody>
      </p:sp>
      <p:sp>
        <p:nvSpPr>
          <p:cNvPr id="5" name="Content Placeholder 1"/>
          <p:cNvSpPr txBox="1">
            <a:spLocks/>
          </p:cNvSpPr>
          <p:nvPr/>
        </p:nvSpPr>
        <p:spPr>
          <a:xfrm>
            <a:off x="244592" y="893704"/>
            <a:ext cx="8899407"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European Parliament plenary debates</a:t>
            </a:r>
            <a:endParaRPr lang="en-US" sz="2600" dirty="0" smtClean="0">
              <a:solidFill>
                <a:srgbClr val="FFFFFF"/>
              </a:solidFill>
            </a:endParaRPr>
          </a:p>
        </p:txBody>
      </p:sp>
      <p:pic>
        <p:nvPicPr>
          <p:cNvPr id="4" name="Picture 3"/>
          <p:cNvPicPr>
            <a:picLocks noChangeAspect="1"/>
          </p:cNvPicPr>
          <p:nvPr/>
        </p:nvPicPr>
        <p:blipFill>
          <a:blip r:embed="rId3"/>
          <a:stretch>
            <a:fillRect/>
          </a:stretch>
        </p:blipFill>
        <p:spPr>
          <a:xfrm>
            <a:off x="194235" y="1519936"/>
            <a:ext cx="8949765" cy="4972092"/>
          </a:xfrm>
          <a:prstGeom prst="rect">
            <a:avLst/>
          </a:prstGeom>
        </p:spPr>
      </p:pic>
    </p:spTree>
    <p:extLst>
      <p:ext uri="{BB962C8B-B14F-4D97-AF65-F5344CB8AC3E}">
        <p14:creationId xmlns:p14="http://schemas.microsoft.com/office/powerpoint/2010/main" val="23427772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Populism as discourse: analytical payoff</a:t>
            </a:r>
          </a:p>
        </p:txBody>
      </p:sp>
      <p:sp>
        <p:nvSpPr>
          <p:cNvPr id="5" name="Content Placeholder 1"/>
          <p:cNvSpPr txBox="1">
            <a:spLocks/>
          </p:cNvSpPr>
          <p:nvPr/>
        </p:nvSpPr>
        <p:spPr>
          <a:xfrm>
            <a:off x="244592" y="893704"/>
            <a:ext cx="8899407"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The Trump case</a:t>
            </a:r>
            <a:endParaRPr lang="en-US" sz="2600" dirty="0" smtClean="0">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942" y="1523999"/>
            <a:ext cx="4258235" cy="260536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8228" y="3272118"/>
            <a:ext cx="4316619" cy="3210486"/>
          </a:xfrm>
          <a:prstGeom prst="rect">
            <a:avLst/>
          </a:prstGeom>
        </p:spPr>
      </p:pic>
      <p:sp>
        <p:nvSpPr>
          <p:cNvPr id="7" name="Bent-Up Arrow 6"/>
          <p:cNvSpPr/>
          <p:nvPr/>
        </p:nvSpPr>
        <p:spPr>
          <a:xfrm rot="5400000">
            <a:off x="3144050" y="4386304"/>
            <a:ext cx="1600840" cy="1344706"/>
          </a:xfrm>
          <a:prstGeom prst="bentUpArrow">
            <a:avLst>
              <a:gd name="adj1" fmla="val 16111"/>
              <a:gd name="adj2" fmla="val 16667"/>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5725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What are the implications?</a:t>
            </a:r>
            <a:endParaRPr lang="en-US" dirty="0">
              <a:solidFill>
                <a:srgbClr val="8EB4E3"/>
              </a:solidFill>
            </a:endParaRPr>
          </a:p>
          <a:p>
            <a:pPr marL="0" indent="0">
              <a:spcBef>
                <a:spcPts val="600"/>
              </a:spcBef>
              <a:spcAft>
                <a:spcPts val="600"/>
              </a:spcAft>
              <a:buNone/>
            </a:pPr>
            <a:r>
              <a:rPr lang="en-US" sz="2600" dirty="0" smtClean="0">
                <a:solidFill>
                  <a:srgbClr val="FFFFFF"/>
                </a:solidFill>
              </a:rPr>
              <a:t>Populism is not a deep ideological commitment on the part of elites and even less so on the part of voters</a:t>
            </a:r>
          </a:p>
          <a:p>
            <a:pPr marL="0" indent="0">
              <a:spcBef>
                <a:spcPts val="600"/>
              </a:spcBef>
              <a:spcAft>
                <a:spcPts val="600"/>
              </a:spcAft>
              <a:buNone/>
            </a:pPr>
            <a:r>
              <a:rPr lang="en-US" sz="2600" dirty="0" smtClean="0">
                <a:solidFill>
                  <a:srgbClr val="FFFFFF"/>
                </a:solidFill>
              </a:rPr>
              <a:t>Populism is not a source of identity </a:t>
            </a:r>
            <a:r>
              <a:rPr lang="mr-IN" sz="2600" dirty="0" smtClean="0">
                <a:solidFill>
                  <a:srgbClr val="FFFFFF"/>
                </a:solidFill>
              </a:rPr>
              <a:t>–</a:t>
            </a:r>
            <a:r>
              <a:rPr lang="en-US" sz="2600" dirty="0" smtClean="0">
                <a:solidFill>
                  <a:srgbClr val="FFFFFF"/>
                </a:solidFill>
              </a:rPr>
              <a:t> but it can be used to activate other identities</a:t>
            </a:r>
          </a:p>
          <a:p>
            <a:pPr marL="0" indent="0">
              <a:spcBef>
                <a:spcPts val="600"/>
              </a:spcBef>
              <a:spcAft>
                <a:spcPts val="600"/>
              </a:spcAft>
              <a:buNone/>
            </a:pPr>
            <a:r>
              <a:rPr lang="en-US" sz="2600" dirty="0" smtClean="0">
                <a:solidFill>
                  <a:srgbClr val="FFFFFF"/>
                </a:solidFill>
              </a:rPr>
              <a:t>Populism is a dynamic political strategy of outsiders, but outsider status is relative (both within mainstream and between mainstream and radical flanks) </a:t>
            </a:r>
            <a:r>
              <a:rPr lang="mr-IN" sz="2600" dirty="0" smtClean="0">
                <a:solidFill>
                  <a:srgbClr val="FFFFFF"/>
                </a:solidFill>
              </a:rPr>
              <a:t>–</a:t>
            </a:r>
            <a:r>
              <a:rPr lang="en-US" sz="2600" dirty="0" smtClean="0">
                <a:solidFill>
                  <a:srgbClr val="FFFFFF"/>
                </a:solidFill>
              </a:rPr>
              <a:t> by focusing on party classification we miss continuities in populist discourse</a:t>
            </a:r>
          </a:p>
          <a:p>
            <a:pPr marL="0" indent="0">
              <a:spcBef>
                <a:spcPts val="600"/>
              </a:spcBef>
              <a:spcAft>
                <a:spcPts val="600"/>
              </a:spcAft>
              <a:buNone/>
            </a:pPr>
            <a:r>
              <a:rPr lang="en-US" sz="2600" dirty="0" smtClean="0">
                <a:solidFill>
                  <a:srgbClr val="FFFFFF"/>
                </a:solidFill>
              </a:rPr>
              <a:t>Populist frames are and have long been widespread in the US and Europe, but their effectiveness has varied (foreshadowing: due to context and variable coupling with other claims)</a:t>
            </a:r>
          </a:p>
        </p:txBody>
      </p:sp>
    </p:spTree>
    <p:extLst>
      <p:ext uri="{BB962C8B-B14F-4D97-AF65-F5344CB8AC3E}">
        <p14:creationId xmlns:p14="http://schemas.microsoft.com/office/powerpoint/2010/main" val="3499386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Populism: beyond the right, beyond ideology</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What is missing?</a:t>
            </a:r>
            <a:endParaRPr lang="en-US" dirty="0">
              <a:solidFill>
                <a:srgbClr val="8EB4E3"/>
              </a:solidFill>
            </a:endParaRPr>
          </a:p>
          <a:p>
            <a:pPr marL="0" indent="0">
              <a:spcBef>
                <a:spcPts val="600"/>
              </a:spcBef>
              <a:spcAft>
                <a:spcPts val="600"/>
              </a:spcAft>
              <a:buNone/>
            </a:pPr>
            <a:r>
              <a:rPr lang="en-US" sz="2600" dirty="0" smtClean="0">
                <a:solidFill>
                  <a:srgbClr val="FFFFFF"/>
                </a:solidFill>
              </a:rPr>
              <a:t>1. Nativism, xenophobia, racism, anti-immigrant policies</a:t>
            </a:r>
          </a:p>
          <a:p>
            <a:pPr marL="0" indent="0">
              <a:spcBef>
                <a:spcPts val="600"/>
              </a:spcBef>
              <a:spcAft>
                <a:spcPts val="600"/>
              </a:spcAft>
              <a:buNone/>
            </a:pPr>
            <a:r>
              <a:rPr lang="en-US" sz="2600" dirty="0" smtClean="0">
                <a:solidFill>
                  <a:srgbClr val="FFFFFF"/>
                </a:solidFill>
              </a:rPr>
              <a:t>2. Threats to democratic norms and institutions</a:t>
            </a: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r>
              <a:rPr lang="en-US" sz="2600" dirty="0" smtClean="0">
                <a:solidFill>
                  <a:srgbClr val="FFFFFF"/>
                </a:solidFill>
              </a:rPr>
              <a:t>These are not inherent attributes of populism, so we need additional concepts to capture them</a:t>
            </a:r>
          </a:p>
          <a:p>
            <a:pPr marL="0" indent="0">
              <a:spcBef>
                <a:spcPts val="600"/>
              </a:spcBef>
              <a:spcAft>
                <a:spcPts val="600"/>
              </a:spcAft>
              <a:buNone/>
            </a:pPr>
            <a:endParaRPr lang="en-US" sz="2600" dirty="0">
              <a:solidFill>
                <a:srgbClr val="FFFFFF"/>
              </a:solidFill>
            </a:endParaRPr>
          </a:p>
        </p:txBody>
      </p:sp>
    </p:spTree>
    <p:extLst>
      <p:ext uri="{BB962C8B-B14F-4D97-AF65-F5344CB8AC3E}">
        <p14:creationId xmlns:p14="http://schemas.microsoft.com/office/powerpoint/2010/main" val="2759630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a:t>
            </a:r>
            <a:r>
              <a:rPr lang="en-US" sz="2900" dirty="0" smtClean="0">
                <a:solidFill>
                  <a:srgbClr val="79A9EC"/>
                </a:solidFill>
              </a:rPr>
              <a:t>Populism</a:t>
            </a:r>
            <a:r>
              <a:rPr lang="en-US" sz="2900" dirty="0" smtClean="0"/>
              <a:t> + </a:t>
            </a:r>
            <a:r>
              <a:rPr lang="en-US" sz="2900" dirty="0" smtClean="0">
                <a:solidFill>
                  <a:srgbClr val="FFFFFE"/>
                </a:solidFill>
              </a:rPr>
              <a:t>Nationalism </a:t>
            </a:r>
            <a:r>
              <a:rPr lang="en-US" sz="2900" dirty="0" smtClean="0"/>
              <a:t>+ Authoritarianism</a:t>
            </a:r>
            <a:endParaRPr lang="en-US" sz="2900" dirty="0"/>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Tree>
    <p:extLst>
      <p:ext uri="{BB962C8B-B14F-4D97-AF65-F5344CB8AC3E}">
        <p14:creationId xmlns:p14="http://schemas.microsoft.com/office/powerpoint/2010/main" val="37869220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Populism + </a:t>
            </a:r>
            <a:r>
              <a:rPr lang="en-US" sz="2900" dirty="0" smtClean="0">
                <a:solidFill>
                  <a:srgbClr val="8EB4E3"/>
                </a:solidFill>
              </a:rPr>
              <a:t>Nationalism</a:t>
            </a:r>
            <a:r>
              <a:rPr lang="en-US" sz="2900" dirty="0" smtClean="0"/>
              <a:t> + Authoritarianism</a:t>
            </a:r>
            <a:endParaRPr lang="en-US" sz="2900" dirty="0"/>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Tree>
    <p:extLst>
      <p:ext uri="{BB962C8B-B14F-4D97-AF65-F5344CB8AC3E}">
        <p14:creationId xmlns:p14="http://schemas.microsoft.com/office/powerpoint/2010/main" val="46850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Nationalism: schemas of the nation</a:t>
            </a:r>
            <a:endParaRPr lang="en-US" dirty="0"/>
          </a:p>
        </p:txBody>
      </p:sp>
      <p:pic>
        <p:nvPicPr>
          <p:cNvPr id="10" name="Picture 9" descr="Muslim girl with flag.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8336" y="805275"/>
            <a:ext cx="3671879" cy="2565505"/>
          </a:xfrm>
          <a:prstGeom prst="rect">
            <a:avLst/>
          </a:prstGeom>
          <a:ln w="38100" cmpd="sng">
            <a:solidFill>
              <a:schemeClr val="tx1"/>
            </a:solidFill>
          </a:ln>
        </p:spPr>
      </p:pic>
      <p:pic>
        <p:nvPicPr>
          <p:cNvPr id="11" name="Picture 10" descr="Flag cros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9631" y="3584989"/>
            <a:ext cx="1892951" cy="2839426"/>
          </a:xfrm>
          <a:prstGeom prst="rect">
            <a:avLst/>
          </a:prstGeom>
          <a:ln w="38100" cmpd="sng">
            <a:solidFill>
              <a:schemeClr val="tx1"/>
            </a:solidFill>
          </a:ln>
        </p:spPr>
      </p:pic>
      <p:pic>
        <p:nvPicPr>
          <p:cNvPr id="12" name="Picture 11" descr="Beyonc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1403" y="3578308"/>
            <a:ext cx="2718251" cy="2846107"/>
          </a:xfrm>
          <a:prstGeom prst="rect">
            <a:avLst/>
          </a:prstGeom>
          <a:ln w="38100" cmpd="sng">
            <a:solidFill>
              <a:srgbClr val="FFFFFF"/>
            </a:solidFill>
          </a:ln>
        </p:spPr>
      </p:pic>
      <p:pic>
        <p:nvPicPr>
          <p:cNvPr id="13" name="Picture 12" descr="Out of my country.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4457" y="805275"/>
            <a:ext cx="3708125" cy="2565505"/>
          </a:xfrm>
          <a:prstGeom prst="rect">
            <a:avLst/>
          </a:prstGeom>
          <a:ln w="38100" cmpd="sng">
            <a:solidFill>
              <a:srgbClr val="FFFFFF"/>
            </a:solidFill>
          </a:ln>
        </p:spPr>
      </p:pic>
      <p:pic>
        <p:nvPicPr>
          <p:cNvPr id="15" name="Picture 14" descr="Vote aqui.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88492" y="3578308"/>
            <a:ext cx="2527658" cy="2846107"/>
          </a:xfrm>
          <a:prstGeom prst="rect">
            <a:avLst/>
          </a:prstGeom>
          <a:ln w="38100" cmpd="sng">
            <a:solidFill>
              <a:srgbClr val="FFFFFF"/>
            </a:solidFill>
          </a:ln>
        </p:spPr>
      </p:pic>
    </p:spTree>
    <p:extLst>
      <p:ext uri="{BB962C8B-B14F-4D97-AF65-F5344CB8AC3E}">
        <p14:creationId xmlns:p14="http://schemas.microsoft.com/office/powerpoint/2010/main" val="28083470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Nationalism: schemas of the nation</a:t>
            </a:r>
          </a:p>
        </p:txBody>
      </p:sp>
      <p:pic>
        <p:nvPicPr>
          <p:cNvPr id="8" name="Picture 7" descr="Haiti relief.jpg"/>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762289" y="3704247"/>
            <a:ext cx="3705062" cy="2696552"/>
          </a:xfrm>
          <a:prstGeom prst="rect">
            <a:avLst/>
          </a:prstGeom>
          <a:ln w="38100" cmpd="sng">
            <a:solidFill>
              <a:srgbClr val="FFFFFF"/>
            </a:solidFill>
          </a:ln>
        </p:spPr>
      </p:pic>
      <p:pic>
        <p:nvPicPr>
          <p:cNvPr id="9" name="Picture 8" descr="Tea Party Signs 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61999" y="882643"/>
            <a:ext cx="3702838" cy="2588690"/>
          </a:xfrm>
          <a:prstGeom prst="rect">
            <a:avLst/>
          </a:prstGeom>
          <a:ln w="38100" cmpd="sng">
            <a:solidFill>
              <a:schemeClr val="tx1"/>
            </a:solidFill>
            <a:miter lim="800000"/>
          </a:ln>
        </p:spPr>
      </p:pic>
      <p:pic>
        <p:nvPicPr>
          <p:cNvPr id="14" name="Picture 13" descr="DC Fireworks.jpg"/>
          <p:cNvPicPr>
            <a:picLocks/>
          </p:cNvPicPr>
          <p:nvPr/>
        </p:nvPicPr>
        <p:blipFill>
          <a:blip r:embed="rId5" cstate="email">
            <a:extLst>
              <a:ext uri="{28A0092B-C50C-407E-A947-70E740481C1C}">
                <a14:useLocalDpi xmlns:a14="http://schemas.microsoft.com/office/drawing/2010/main"/>
              </a:ext>
            </a:extLst>
          </a:blip>
          <a:stretch>
            <a:fillRect/>
          </a:stretch>
        </p:blipFill>
        <p:spPr>
          <a:xfrm>
            <a:off x="4750091" y="882643"/>
            <a:ext cx="3705062" cy="2588690"/>
          </a:xfrm>
          <a:prstGeom prst="rect">
            <a:avLst/>
          </a:prstGeom>
          <a:ln w="38100" cmpd="sng">
            <a:solidFill>
              <a:srgbClr val="FFFFFF"/>
            </a:solidFill>
          </a:ln>
        </p:spPr>
      </p:pic>
      <p:pic>
        <p:nvPicPr>
          <p:cNvPr id="16" name="Picture 15" descr="Iraq.jpg"/>
          <p:cNvPicPr>
            <a:picLocks/>
          </p:cNvPicPr>
          <p:nvPr/>
        </p:nvPicPr>
        <p:blipFill>
          <a:blip r:embed="rId6" cstate="email">
            <a:extLst>
              <a:ext uri="{28A0092B-C50C-407E-A947-70E740481C1C}">
                <a14:useLocalDpi xmlns:a14="http://schemas.microsoft.com/office/drawing/2010/main"/>
              </a:ext>
            </a:extLst>
          </a:blip>
          <a:stretch>
            <a:fillRect/>
          </a:stretch>
        </p:blipFill>
        <p:spPr>
          <a:xfrm>
            <a:off x="4750091" y="3704247"/>
            <a:ext cx="3705062" cy="2696552"/>
          </a:xfrm>
          <a:prstGeom prst="rect">
            <a:avLst/>
          </a:prstGeom>
          <a:ln w="38100" cmpd="sng">
            <a:solidFill>
              <a:srgbClr val="FFFFFF"/>
            </a:solidFill>
          </a:ln>
        </p:spPr>
      </p:pic>
    </p:spTree>
    <p:extLst>
      <p:ext uri="{BB962C8B-B14F-4D97-AF65-F5344CB8AC3E}">
        <p14:creationId xmlns:p14="http://schemas.microsoft.com/office/powerpoint/2010/main" val="15043642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Nationalism: schemas of the nation</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Beyond national character</a:t>
            </a:r>
          </a:p>
          <a:p>
            <a:pPr marL="0" indent="0">
              <a:spcBef>
                <a:spcPts val="600"/>
              </a:spcBef>
              <a:spcAft>
                <a:spcPts val="1200"/>
              </a:spcAft>
              <a:buNone/>
            </a:pPr>
            <a:r>
              <a:rPr lang="en-US" sz="2600" dirty="0" smtClean="0">
                <a:solidFill>
                  <a:srgbClr val="FFFFFF"/>
                </a:solidFill>
              </a:rPr>
              <a:t>Not just ideology, but shared understandings of the nation </a:t>
            </a:r>
            <a:r>
              <a:rPr lang="mr-IN" sz="2600" dirty="0" smtClean="0">
                <a:solidFill>
                  <a:srgbClr val="FFFFFF"/>
                </a:solidFill>
              </a:rPr>
              <a:t>–</a:t>
            </a:r>
            <a:r>
              <a:rPr lang="en-US" sz="2600" dirty="0" smtClean="0">
                <a:solidFill>
                  <a:srgbClr val="FFFFFF"/>
                </a:solidFill>
              </a:rPr>
              <a:t> cognitive frames that structure lived experience and are reflected in public discourse</a:t>
            </a:r>
          </a:p>
          <a:p>
            <a:pPr marL="0" indent="0">
              <a:spcBef>
                <a:spcPts val="600"/>
              </a:spcBef>
              <a:spcAft>
                <a:spcPts val="1200"/>
              </a:spcAft>
              <a:buNone/>
            </a:pPr>
            <a:r>
              <a:rPr lang="en-US" sz="2600" dirty="0" smtClean="0">
                <a:solidFill>
                  <a:srgbClr val="FFFFFF"/>
                </a:solidFill>
              </a:rPr>
              <a:t>Evidence of significant within-country fragmentation and between-country similarity</a:t>
            </a:r>
          </a:p>
          <a:p>
            <a:pPr marL="0" indent="0">
              <a:spcBef>
                <a:spcPts val="600"/>
              </a:spcBef>
              <a:spcAft>
                <a:spcPts val="1200"/>
              </a:spcAft>
              <a:buNone/>
            </a:pPr>
            <a:r>
              <a:rPr lang="en-US" sz="2600" dirty="0" smtClean="0">
                <a:solidFill>
                  <a:srgbClr val="FFFFFF"/>
                </a:solidFill>
              </a:rPr>
              <a:t>Long-term prominence of ethnocultural and anti-institutional varieties of popular nationalism in all Western democracies</a:t>
            </a:r>
          </a:p>
          <a:p>
            <a:pPr marL="0" indent="0">
              <a:spcBef>
                <a:spcPts val="600"/>
              </a:spcBef>
              <a:spcAft>
                <a:spcPts val="1200"/>
              </a:spcAft>
              <a:buNone/>
            </a:pPr>
            <a:r>
              <a:rPr lang="en-US" sz="2600" dirty="0" smtClean="0">
                <a:solidFill>
                  <a:srgbClr val="FFFFFF"/>
                </a:solidFill>
              </a:rPr>
              <a:t>Often uncorrelated with actual presence of “outsiders”</a:t>
            </a: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887301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endParaRPr lang="en-US" dirty="0"/>
          </a:p>
        </p:txBody>
      </p:sp>
      <p:sp>
        <p:nvSpPr>
          <p:cNvPr id="5" name="TextBox 4"/>
          <p:cNvSpPr txBox="1"/>
          <p:nvPr/>
        </p:nvSpPr>
        <p:spPr>
          <a:xfrm>
            <a:off x="0" y="2427022"/>
            <a:ext cx="9144000" cy="2215991"/>
          </a:xfrm>
          <a:prstGeom prst="rect">
            <a:avLst/>
          </a:prstGeom>
          <a:noFill/>
        </p:spPr>
        <p:txBody>
          <a:bodyPr wrap="square" rtlCol="0">
            <a:spAutoFit/>
          </a:bodyPr>
          <a:lstStyle/>
          <a:p>
            <a:pPr algn="ctr">
              <a:spcBef>
                <a:spcPts val="600"/>
              </a:spcBef>
              <a:spcAft>
                <a:spcPts val="1200"/>
              </a:spcAft>
            </a:pPr>
            <a:r>
              <a:rPr lang="en-US" sz="3600" dirty="0" smtClean="0"/>
              <a:t>But is the radical right primarily populist? </a:t>
            </a:r>
          </a:p>
          <a:p>
            <a:pPr algn="ctr">
              <a:spcBef>
                <a:spcPts val="600"/>
              </a:spcBef>
              <a:spcAft>
                <a:spcPts val="1200"/>
              </a:spcAft>
            </a:pPr>
            <a:r>
              <a:rPr lang="en-US" sz="3600" dirty="0" smtClean="0"/>
              <a:t>And what do we mean by populism?</a:t>
            </a:r>
          </a:p>
          <a:p>
            <a:pPr algn="ctr">
              <a:spcBef>
                <a:spcPts val="600"/>
              </a:spcBef>
              <a:spcAft>
                <a:spcPts val="1200"/>
              </a:spcAft>
            </a:pPr>
            <a:r>
              <a:rPr lang="en-US" sz="3600" dirty="0" smtClean="0"/>
              <a:t>(Important: not simply conceptual nitpicking.)</a:t>
            </a:r>
            <a:endParaRPr lang="en-US" sz="3600" dirty="0"/>
          </a:p>
        </p:txBody>
      </p:sp>
      <p:sp>
        <p:nvSpPr>
          <p:cNvPr id="19" name="Content Placeholder 1"/>
          <p:cNvSpPr txBox="1">
            <a:spLocks/>
          </p:cNvSpPr>
          <p:nvPr/>
        </p:nvSpPr>
        <p:spPr>
          <a:xfrm>
            <a:off x="202753" y="5858657"/>
            <a:ext cx="870218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endParaRPr lang="en-US" sz="2900" dirty="0" smtClean="0">
              <a:solidFill>
                <a:srgbClr val="8EB4E3"/>
              </a:solidFill>
            </a:endParaRPr>
          </a:p>
        </p:txBody>
      </p:sp>
    </p:spTree>
    <p:extLst>
      <p:ext uri="{BB962C8B-B14F-4D97-AF65-F5344CB8AC3E}">
        <p14:creationId xmlns:p14="http://schemas.microsoft.com/office/powerpoint/2010/main" val="64824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Nationalism: schemas of the nation</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Ethno-nationalism</a:t>
            </a:r>
          </a:p>
          <a:p>
            <a:pPr marL="0" indent="0">
              <a:spcBef>
                <a:spcPts val="600"/>
              </a:spcBef>
              <a:spcAft>
                <a:spcPts val="600"/>
              </a:spcAft>
              <a:buNone/>
            </a:pPr>
            <a:r>
              <a:rPr lang="en-US" sz="2600" dirty="0" smtClean="0">
                <a:solidFill>
                  <a:srgbClr val="FFFFFF"/>
                </a:solidFill>
              </a:rPr>
              <a:t>Exclusionary definition of symbolic boundaries of the nation</a:t>
            </a:r>
          </a:p>
          <a:p>
            <a:pPr marL="0" indent="0">
              <a:spcBef>
                <a:spcPts val="600"/>
              </a:spcBef>
              <a:spcAft>
                <a:spcPts val="600"/>
              </a:spcAft>
              <a:buNone/>
            </a:pPr>
            <a:r>
              <a:rPr lang="en-US" sz="2600" dirty="0" smtClean="0">
                <a:solidFill>
                  <a:srgbClr val="FFFFFF"/>
                </a:solidFill>
              </a:rPr>
              <a:t>Mostly </a:t>
            </a:r>
            <a:r>
              <a:rPr lang="en-US" sz="2600" dirty="0">
                <a:solidFill>
                  <a:srgbClr val="FFFFFF"/>
                </a:solidFill>
              </a:rPr>
              <a:t>a </a:t>
            </a:r>
            <a:r>
              <a:rPr lang="en-US" sz="2600" dirty="0" smtClean="0">
                <a:solidFill>
                  <a:srgbClr val="FFFFFF"/>
                </a:solidFill>
              </a:rPr>
              <a:t>radical-right </a:t>
            </a:r>
            <a:r>
              <a:rPr lang="en-US" sz="2600" dirty="0">
                <a:solidFill>
                  <a:srgbClr val="FFFFFF"/>
                </a:solidFill>
              </a:rPr>
              <a:t>issue, </a:t>
            </a:r>
            <a:r>
              <a:rPr lang="en-US" sz="2600" dirty="0" smtClean="0">
                <a:solidFill>
                  <a:srgbClr val="FFFFFF"/>
                </a:solidFill>
              </a:rPr>
              <a:t>but left </a:t>
            </a:r>
            <a:r>
              <a:rPr lang="en-US" sz="2600" dirty="0">
                <a:solidFill>
                  <a:srgbClr val="FFFFFF"/>
                </a:solidFill>
              </a:rPr>
              <a:t>and right </a:t>
            </a:r>
            <a:r>
              <a:rPr lang="en-US" sz="2600" dirty="0" smtClean="0">
                <a:solidFill>
                  <a:srgbClr val="FFFFFF"/>
                </a:solidFill>
              </a:rPr>
              <a:t>sometimes converge on </a:t>
            </a:r>
            <a:r>
              <a:rPr lang="en-US" sz="2600" dirty="0" err="1" smtClean="0">
                <a:solidFill>
                  <a:srgbClr val="FFFFFF"/>
                </a:solidFill>
              </a:rPr>
              <a:t>Euroscepticism</a:t>
            </a:r>
            <a:r>
              <a:rPr lang="en-US" sz="2600" dirty="0" smtClean="0">
                <a:solidFill>
                  <a:srgbClr val="FFFFFF"/>
                </a:solidFill>
              </a:rPr>
              <a:t> and nativism </a:t>
            </a:r>
          </a:p>
          <a:p>
            <a:pPr marL="0" indent="0">
              <a:spcBef>
                <a:spcPts val="600"/>
              </a:spcBef>
              <a:spcAft>
                <a:spcPts val="600"/>
              </a:spcAft>
              <a:buNone/>
            </a:pPr>
            <a:r>
              <a:rPr lang="en-US" sz="2600" dirty="0" smtClean="0">
                <a:solidFill>
                  <a:srgbClr val="FFFFFF"/>
                </a:solidFill>
              </a:rPr>
              <a:t>Tension between inclusive citizenship regimes and widely shared exclusionary definitions of the nation</a:t>
            </a:r>
          </a:p>
          <a:p>
            <a:pPr marL="0" indent="0">
              <a:spcBef>
                <a:spcPts val="600"/>
              </a:spcBef>
              <a:spcAft>
                <a:spcPts val="600"/>
              </a:spcAft>
              <a:buNone/>
            </a:pPr>
            <a:r>
              <a:rPr lang="en-US" sz="2600" dirty="0" smtClean="0">
                <a:solidFill>
                  <a:srgbClr val="FFFFFF"/>
                </a:solidFill>
              </a:rPr>
              <a:t>Generates visceral sense of grievance as </a:t>
            </a:r>
            <a:r>
              <a:rPr lang="en-US" sz="2600" dirty="0" smtClean="0"/>
              <a:t>affront </a:t>
            </a:r>
            <a:r>
              <a:rPr lang="en-US" sz="2600" dirty="0"/>
              <a:t>to </a:t>
            </a:r>
            <a:r>
              <a:rPr lang="en-US" sz="2600" dirty="0" smtClean="0"/>
              <a:t>collective </a:t>
            </a:r>
            <a:r>
              <a:rPr lang="en-US" sz="2600" dirty="0"/>
              <a:t>identity </a:t>
            </a:r>
            <a:r>
              <a:rPr lang="mr-IN" sz="2600" dirty="0" smtClean="0"/>
              <a:t>–</a:t>
            </a:r>
            <a:r>
              <a:rPr lang="en-US" sz="2600" dirty="0" smtClean="0"/>
              <a:t> not just racism (though that too) </a:t>
            </a:r>
            <a:r>
              <a:rPr lang="mr-IN" sz="2600" dirty="0" smtClean="0"/>
              <a:t>–</a:t>
            </a:r>
            <a:r>
              <a:rPr lang="en-US" sz="2600" dirty="0" smtClean="0"/>
              <a:t> inchoate frustration with </a:t>
            </a:r>
            <a:r>
              <a:rPr lang="en-US" sz="2600" dirty="0"/>
              <a:t>multiculturalism, cosmopolitanism, and restrictive linguistic </a:t>
            </a:r>
            <a:r>
              <a:rPr lang="en-US" sz="2600" dirty="0" smtClean="0"/>
              <a:t>norms</a:t>
            </a:r>
          </a:p>
          <a:p>
            <a:pPr marL="0" indent="0">
              <a:spcBef>
                <a:spcPts val="600"/>
              </a:spcBef>
              <a:spcAft>
                <a:spcPts val="1200"/>
              </a:spcAft>
              <a:buNone/>
            </a:pPr>
            <a:r>
              <a:rPr lang="en-US" sz="2600" dirty="0" smtClean="0">
                <a:solidFill>
                  <a:srgbClr val="FFFFFF"/>
                </a:solidFill>
              </a:rPr>
              <a:t>Intertwined with class resentments</a:t>
            </a:r>
          </a:p>
        </p:txBody>
      </p:sp>
    </p:spTree>
    <p:extLst>
      <p:ext uri="{BB962C8B-B14F-4D97-AF65-F5344CB8AC3E}">
        <p14:creationId xmlns:p14="http://schemas.microsoft.com/office/powerpoint/2010/main" val="12297448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Nationalism: schemas of the nation</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Beyond ethno-nationalism</a:t>
            </a:r>
          </a:p>
          <a:p>
            <a:pPr marL="0" indent="0">
              <a:spcBef>
                <a:spcPts val="600"/>
              </a:spcBef>
              <a:spcAft>
                <a:spcPts val="600"/>
              </a:spcAft>
              <a:buNone/>
            </a:pPr>
            <a:r>
              <a:rPr lang="en-US" sz="2600" dirty="0" smtClean="0">
                <a:solidFill>
                  <a:srgbClr val="FFFFFF"/>
                </a:solidFill>
              </a:rPr>
              <a:t>Ethno-nationalism does not exhaust the content of nationalist beliefs: also pride in aspects of the nation and the state, beliefs about country’s place in the world (chauvinism)</a:t>
            </a:r>
          </a:p>
          <a:p>
            <a:pPr marL="0" indent="0">
              <a:spcBef>
                <a:spcPts val="600"/>
              </a:spcBef>
              <a:spcAft>
                <a:spcPts val="600"/>
              </a:spcAft>
              <a:buNone/>
            </a:pPr>
            <a:r>
              <a:rPr lang="en-US" sz="2600" dirty="0" smtClean="0">
                <a:solidFill>
                  <a:srgbClr val="FFFFFF"/>
                </a:solidFill>
              </a:rPr>
              <a:t>These cohere into four robust schemas observed across countries and time: </a:t>
            </a:r>
            <a:r>
              <a:rPr lang="en-US" sz="2600" dirty="0" smtClean="0">
                <a:solidFill>
                  <a:srgbClr val="FFFFFE"/>
                </a:solidFill>
              </a:rPr>
              <a:t>liberal, restrictive, ardent, and disengaged</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22940215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Nationalism: schemas of the nation</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Beyond ethno-nationalism</a:t>
            </a:r>
          </a:p>
          <a:p>
            <a:pPr marL="0" indent="0">
              <a:spcBef>
                <a:spcPts val="600"/>
              </a:spcBef>
              <a:spcAft>
                <a:spcPts val="600"/>
              </a:spcAft>
              <a:buNone/>
            </a:pPr>
            <a:r>
              <a:rPr lang="en-US" sz="2600" dirty="0" smtClean="0">
                <a:solidFill>
                  <a:srgbClr val="FFFFFF"/>
                </a:solidFill>
              </a:rPr>
              <a:t>Ethno-nationalism does not exhaust the content of nationalist beliefs: also pride in aspects of the nation and the state, beliefs about country’s place in the world (chauvinism)</a:t>
            </a:r>
          </a:p>
          <a:p>
            <a:pPr marL="0" indent="0">
              <a:spcBef>
                <a:spcPts val="600"/>
              </a:spcBef>
              <a:spcAft>
                <a:spcPts val="600"/>
              </a:spcAft>
              <a:buNone/>
            </a:pPr>
            <a:r>
              <a:rPr lang="en-US" sz="2600" dirty="0" smtClean="0">
                <a:solidFill>
                  <a:srgbClr val="FFFFFF"/>
                </a:solidFill>
              </a:rPr>
              <a:t>These cohere into four robust schemas observed across countries and time: </a:t>
            </a:r>
            <a:r>
              <a:rPr lang="en-US" sz="2600" dirty="0" smtClean="0">
                <a:solidFill>
                  <a:srgbClr val="79A9EC"/>
                </a:solidFill>
              </a:rPr>
              <a:t>liberal, restrictive, ardent, and disengaged</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585601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Nationalism: schemas of the nation</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Beyond ethno-nationalism</a:t>
            </a:r>
          </a:p>
          <a:p>
            <a:pPr marL="0" indent="0">
              <a:spcBef>
                <a:spcPts val="600"/>
              </a:spcBef>
              <a:spcAft>
                <a:spcPts val="600"/>
              </a:spcAft>
              <a:buNone/>
            </a:pPr>
            <a:r>
              <a:rPr lang="en-US" sz="2600" dirty="0" smtClean="0">
                <a:solidFill>
                  <a:srgbClr val="FFFFFF"/>
                </a:solidFill>
              </a:rPr>
              <a:t>Ethno-nationalism does not exhaust the content of nationalist beliefs: also pride in aspects of the nation and the state, beliefs about country’s place in the world (chauvinism)</a:t>
            </a:r>
          </a:p>
          <a:p>
            <a:pPr marL="0" indent="0">
              <a:spcBef>
                <a:spcPts val="600"/>
              </a:spcBef>
              <a:spcAft>
                <a:spcPts val="600"/>
              </a:spcAft>
              <a:buNone/>
            </a:pPr>
            <a:r>
              <a:rPr lang="en-US" sz="2600" dirty="0" smtClean="0">
                <a:solidFill>
                  <a:srgbClr val="FFFFFF"/>
                </a:solidFill>
              </a:rPr>
              <a:t>These cohere into four robust schemas observed across countries and time: </a:t>
            </a:r>
            <a:r>
              <a:rPr lang="en-US" sz="2600" dirty="0" smtClean="0">
                <a:solidFill>
                  <a:srgbClr val="79A9EC"/>
                </a:solidFill>
              </a:rPr>
              <a:t>liberal, restrictive, ardent, and disengaged</a:t>
            </a:r>
          </a:p>
          <a:p>
            <a:pPr marL="0" indent="0">
              <a:spcBef>
                <a:spcPts val="600"/>
              </a:spcBef>
              <a:spcAft>
                <a:spcPts val="600"/>
              </a:spcAft>
              <a:buNone/>
            </a:pPr>
            <a:r>
              <a:rPr lang="en-US" sz="2600" dirty="0"/>
              <a:t>P</a:t>
            </a:r>
            <a:r>
              <a:rPr lang="en-US" sz="2600" dirty="0" smtClean="0"/>
              <a:t>atterned</a:t>
            </a:r>
            <a:r>
              <a:rPr lang="en-US" sz="2600" dirty="0"/>
              <a:t>, stable, correlated with sociodemographic attributes, and rooted in everyday experience </a:t>
            </a:r>
            <a:r>
              <a:rPr lang="en-US" sz="2600" dirty="0" smtClean="0">
                <a:solidFill>
                  <a:srgbClr val="FFFFFF"/>
                </a:solidFill>
                <a:sym typeface="Wingdings"/>
              </a:rPr>
              <a:t></a:t>
            </a:r>
            <a:r>
              <a:rPr lang="en-US" sz="2600" dirty="0" smtClean="0">
                <a:solidFill>
                  <a:srgbClr val="FFFFFF"/>
                </a:solidFill>
              </a:rPr>
              <a:t> latent </a:t>
            </a:r>
            <a:r>
              <a:rPr lang="en-US" sz="2600" dirty="0" smtClean="0"/>
              <a:t>cleavages </a:t>
            </a:r>
            <a:r>
              <a:rPr lang="en-US" sz="2600" dirty="0" smtClean="0">
                <a:solidFill>
                  <a:srgbClr val="FFFFFF"/>
                </a:solidFill>
              </a:rPr>
              <a:t>that can be activated and mobilized for political ends</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18057116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Nationalism: schemas of the nation</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Beyond ethno-nationalism</a:t>
            </a:r>
          </a:p>
          <a:p>
            <a:pPr marL="0" indent="0">
              <a:spcBef>
                <a:spcPts val="600"/>
              </a:spcBef>
              <a:spcAft>
                <a:spcPts val="600"/>
              </a:spcAft>
              <a:buNone/>
            </a:pPr>
            <a:r>
              <a:rPr lang="en-US" sz="2600" dirty="0" smtClean="0">
                <a:solidFill>
                  <a:srgbClr val="FFFFFF"/>
                </a:solidFill>
              </a:rPr>
              <a:t>Ethno-nationalism does not exhaust the content of nationalist beliefs: also pride in aspects of the nation and the state, beliefs about country’s place in the world (chauvinism)</a:t>
            </a:r>
          </a:p>
          <a:p>
            <a:pPr marL="0" indent="0">
              <a:spcBef>
                <a:spcPts val="600"/>
              </a:spcBef>
              <a:spcAft>
                <a:spcPts val="600"/>
              </a:spcAft>
              <a:buNone/>
            </a:pPr>
            <a:r>
              <a:rPr lang="en-US" sz="2600" dirty="0" smtClean="0">
                <a:solidFill>
                  <a:srgbClr val="FFFFFF"/>
                </a:solidFill>
              </a:rPr>
              <a:t>These cohere into four robust schemas observed across countries and time: </a:t>
            </a:r>
            <a:r>
              <a:rPr lang="en-US" sz="2600" dirty="0" smtClean="0">
                <a:solidFill>
                  <a:srgbClr val="79A9EC"/>
                </a:solidFill>
              </a:rPr>
              <a:t>liberal, restrictive, ardent, and disengaged</a:t>
            </a:r>
          </a:p>
          <a:p>
            <a:pPr marL="0" indent="0">
              <a:spcBef>
                <a:spcPts val="600"/>
              </a:spcBef>
              <a:spcAft>
                <a:spcPts val="600"/>
              </a:spcAft>
              <a:buNone/>
            </a:pPr>
            <a:r>
              <a:rPr lang="en-US" sz="2600" dirty="0"/>
              <a:t>P</a:t>
            </a:r>
            <a:r>
              <a:rPr lang="en-US" sz="2600" dirty="0" smtClean="0"/>
              <a:t>atterned</a:t>
            </a:r>
            <a:r>
              <a:rPr lang="en-US" sz="2600" dirty="0"/>
              <a:t>, stable, correlated with sociodemographic attributes, and rooted in everyday experience </a:t>
            </a:r>
            <a:r>
              <a:rPr lang="en-US" sz="2600" dirty="0" smtClean="0">
                <a:solidFill>
                  <a:srgbClr val="FFFFFF"/>
                </a:solidFill>
                <a:sym typeface="Wingdings"/>
              </a:rPr>
              <a:t></a:t>
            </a:r>
            <a:r>
              <a:rPr lang="en-US" sz="2600" dirty="0" smtClean="0">
                <a:solidFill>
                  <a:srgbClr val="FFFFFF"/>
                </a:solidFill>
              </a:rPr>
              <a:t> latent </a:t>
            </a:r>
            <a:r>
              <a:rPr lang="en-US" sz="2600" dirty="0" smtClean="0">
                <a:solidFill>
                  <a:srgbClr val="79A9EC"/>
                </a:solidFill>
              </a:rPr>
              <a:t>cleavages</a:t>
            </a:r>
            <a:r>
              <a:rPr lang="en-US" sz="2600" dirty="0" smtClean="0"/>
              <a:t> </a:t>
            </a:r>
            <a:r>
              <a:rPr lang="en-US" sz="2600" dirty="0" smtClean="0">
                <a:solidFill>
                  <a:srgbClr val="FFFFFF"/>
                </a:solidFill>
              </a:rPr>
              <a:t>that can be activated and mobilized for political ends</a:t>
            </a:r>
          </a:p>
          <a:p>
            <a:pPr marL="0" indent="0">
              <a:spcBef>
                <a:spcPts val="600"/>
              </a:spcBef>
              <a:spcAft>
                <a:spcPts val="600"/>
              </a:spcAft>
              <a:buNone/>
            </a:pPr>
            <a:r>
              <a:rPr lang="en-US" sz="2600" dirty="0" smtClean="0">
                <a:solidFill>
                  <a:srgbClr val="FFFFFF"/>
                </a:solidFill>
              </a:rPr>
              <a:t>Importantly: cut across ideology, party id, and race</a:t>
            </a:r>
          </a:p>
          <a:p>
            <a:pPr marL="0" indent="0">
              <a:spcBef>
                <a:spcPts val="600"/>
              </a:spcBef>
              <a:spcAft>
                <a:spcPts val="600"/>
              </a:spcAft>
              <a:buNone/>
            </a:pPr>
            <a:r>
              <a:rPr lang="en-US" sz="2600" dirty="0" smtClean="0">
                <a:solidFill>
                  <a:srgbClr val="FFFFFF"/>
                </a:solidFill>
              </a:rPr>
              <a:t>Often invoked in politics: Trump vs. Clinton vs. Sanders</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26620296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Nationalism: schemas of the nation</a:t>
            </a:r>
          </a:p>
        </p:txBody>
      </p:sp>
      <p:graphicFrame>
        <p:nvGraphicFramePr>
          <p:cNvPr id="17" name="Chart 16"/>
          <p:cNvGraphicFramePr>
            <a:graphicFrameLocks/>
          </p:cNvGraphicFramePr>
          <p:nvPr>
            <p:extLst>
              <p:ext uri="{D42A27DB-BD31-4B8C-83A1-F6EECF244321}">
                <p14:modId xmlns:p14="http://schemas.microsoft.com/office/powerpoint/2010/main" val="2751451402"/>
              </p:ext>
            </p:extLst>
          </p:nvPr>
        </p:nvGraphicFramePr>
        <p:xfrm>
          <a:off x="228983" y="1908790"/>
          <a:ext cx="8604965" cy="4373347"/>
        </p:xfrm>
        <a:graphic>
          <a:graphicData uri="http://schemas.openxmlformats.org/drawingml/2006/chart">
            <c:chart xmlns:c="http://schemas.openxmlformats.org/drawingml/2006/chart" xmlns:r="http://schemas.openxmlformats.org/officeDocument/2006/relationships" r:id="rId2"/>
          </a:graphicData>
        </a:graphic>
      </p:graphicFrame>
      <p:sp>
        <p:nvSpPr>
          <p:cNvPr id="18" name="Content Placeholder 1"/>
          <p:cNvSpPr>
            <a:spLocks noGrp="1"/>
          </p:cNvSpPr>
          <p:nvPr>
            <p:ph idx="1"/>
          </p:nvPr>
        </p:nvSpPr>
        <p:spPr>
          <a:xfrm>
            <a:off x="244592" y="884296"/>
            <a:ext cx="8899407" cy="5484518"/>
          </a:xfrm>
        </p:spPr>
        <p:txBody>
          <a:bodyPr/>
          <a:lstStyle/>
          <a:p>
            <a:pPr marL="0" indent="0">
              <a:spcBef>
                <a:spcPts val="1200"/>
              </a:spcBef>
              <a:spcAft>
                <a:spcPts val="1200"/>
              </a:spcAft>
              <a:buNone/>
            </a:pPr>
            <a:r>
              <a:rPr lang="en-US" sz="3600" dirty="0" smtClean="0">
                <a:solidFill>
                  <a:srgbClr val="8EB4E3"/>
                </a:solidFill>
              </a:rPr>
              <a:t>Change over time</a:t>
            </a:r>
          </a:p>
          <a:p>
            <a:pPr marL="0" indent="0">
              <a:spcBef>
                <a:spcPts val="1300"/>
              </a:spcBef>
              <a:buNone/>
            </a:pPr>
            <a:endParaRPr lang="en-US" dirty="0" smtClean="0"/>
          </a:p>
        </p:txBody>
      </p:sp>
    </p:spTree>
    <p:extLst>
      <p:ext uri="{BB962C8B-B14F-4D97-AF65-F5344CB8AC3E}">
        <p14:creationId xmlns:p14="http://schemas.microsoft.com/office/powerpoint/2010/main" val="24397302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Nationalism: schemas of the nation</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What are the implications?</a:t>
            </a:r>
            <a:endParaRPr lang="en-US" dirty="0">
              <a:solidFill>
                <a:srgbClr val="8EB4E3"/>
              </a:solidFill>
            </a:endParaRPr>
          </a:p>
          <a:p>
            <a:pPr marL="0" indent="0">
              <a:spcBef>
                <a:spcPts val="600"/>
              </a:spcBef>
              <a:spcAft>
                <a:spcPts val="600"/>
              </a:spcAft>
              <a:buNone/>
            </a:pPr>
            <a:r>
              <a:rPr lang="en-US" sz="2600" dirty="0" smtClean="0"/>
              <a:t>Unlike populism, nationalism </a:t>
            </a:r>
            <a:r>
              <a:rPr lang="en-US" sz="2600" i="1" dirty="0" smtClean="0"/>
              <a:t>is</a:t>
            </a:r>
            <a:r>
              <a:rPr lang="en-US" sz="2600" dirty="0" smtClean="0"/>
              <a:t> a deep cultural commitment </a:t>
            </a:r>
            <a:r>
              <a:rPr lang="mr-IN" sz="2600" dirty="0" smtClean="0"/>
              <a:t>–</a:t>
            </a:r>
            <a:r>
              <a:rPr lang="en-US" sz="2600" dirty="0" smtClean="0"/>
              <a:t> for both elites and voters (often latent not manifest at the individual level)</a:t>
            </a:r>
          </a:p>
          <a:p>
            <a:pPr marL="0" indent="0">
              <a:spcBef>
                <a:spcPts val="600"/>
              </a:spcBef>
              <a:spcAft>
                <a:spcPts val="600"/>
              </a:spcAft>
              <a:buNone/>
            </a:pPr>
            <a:r>
              <a:rPr lang="en-US" sz="2600" dirty="0" smtClean="0"/>
              <a:t>Unlike populism, nationalism </a:t>
            </a:r>
            <a:r>
              <a:rPr lang="en-US" sz="2600" i="1" dirty="0" smtClean="0"/>
              <a:t>is</a:t>
            </a:r>
            <a:r>
              <a:rPr lang="en-US" sz="2600" dirty="0" smtClean="0"/>
              <a:t> a crucial source of identity </a:t>
            </a:r>
            <a:r>
              <a:rPr lang="mr-IN" sz="2600" dirty="0" smtClean="0"/>
              <a:t>–</a:t>
            </a:r>
            <a:r>
              <a:rPr lang="en-US" sz="2600" dirty="0" smtClean="0"/>
              <a:t> powerful collective logic with extensive cultural and institutional legitimacy</a:t>
            </a:r>
          </a:p>
          <a:p>
            <a:pPr marL="0" indent="0">
              <a:spcBef>
                <a:spcPts val="600"/>
              </a:spcBef>
              <a:spcAft>
                <a:spcPts val="600"/>
              </a:spcAft>
              <a:buNone/>
            </a:pPr>
            <a:r>
              <a:rPr lang="en-US" sz="2600" dirty="0" smtClean="0"/>
              <a:t>Nationalist cleavages are present in every country, but not always politically salient</a:t>
            </a:r>
          </a:p>
          <a:p>
            <a:pPr marL="0" indent="0">
              <a:spcBef>
                <a:spcPts val="600"/>
              </a:spcBef>
              <a:spcAft>
                <a:spcPts val="600"/>
              </a:spcAft>
              <a:buNone/>
            </a:pPr>
            <a:r>
              <a:rPr lang="en-US" sz="2600" dirty="0" smtClean="0"/>
              <a:t>Salience requires right structural conditions accompanied by right discursive mix (more on this later) -- often against backdrop of eroding/threatened competing identities</a:t>
            </a:r>
          </a:p>
        </p:txBody>
      </p:sp>
    </p:spTree>
    <p:extLst>
      <p:ext uri="{BB962C8B-B14F-4D97-AF65-F5344CB8AC3E}">
        <p14:creationId xmlns:p14="http://schemas.microsoft.com/office/powerpoint/2010/main" val="1819346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Populism + </a:t>
            </a:r>
            <a:r>
              <a:rPr lang="en-US" sz="2900" dirty="0" smtClean="0">
                <a:solidFill>
                  <a:srgbClr val="8EB4E3"/>
                </a:solidFill>
              </a:rPr>
              <a:t>Nationalism</a:t>
            </a:r>
            <a:r>
              <a:rPr lang="en-US" sz="2900" dirty="0" smtClean="0"/>
              <a:t> + Authoritarianism</a:t>
            </a:r>
            <a:endParaRPr lang="en-US" sz="2900" dirty="0"/>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Tree>
    <p:extLst>
      <p:ext uri="{BB962C8B-B14F-4D97-AF65-F5344CB8AC3E}">
        <p14:creationId xmlns:p14="http://schemas.microsoft.com/office/powerpoint/2010/main" val="18624190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Populism + Nationalism + </a:t>
            </a:r>
            <a:r>
              <a:rPr lang="en-US" sz="2900" dirty="0" smtClean="0">
                <a:solidFill>
                  <a:srgbClr val="8EB4E3"/>
                </a:solidFill>
              </a:rPr>
              <a:t>Authoritarianism</a:t>
            </a:r>
            <a:endParaRPr lang="en-US" sz="2900" dirty="0">
              <a:solidFill>
                <a:srgbClr val="8EB4E3"/>
              </a:solidFill>
            </a:endParaRPr>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Tree>
    <p:extLst>
      <p:ext uri="{BB962C8B-B14F-4D97-AF65-F5344CB8AC3E}">
        <p14:creationId xmlns:p14="http://schemas.microsoft.com/office/powerpoint/2010/main" val="18624190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Authoritarianism: how the radical right governs</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Anti-democratic governance practices</a:t>
            </a:r>
          </a:p>
          <a:p>
            <a:pPr marL="0" indent="0">
              <a:spcBef>
                <a:spcPts val="600"/>
              </a:spcBef>
              <a:spcAft>
                <a:spcPts val="600"/>
              </a:spcAft>
              <a:buNone/>
            </a:pPr>
            <a:r>
              <a:rPr lang="en-US" sz="2600" dirty="0" smtClean="0">
                <a:solidFill>
                  <a:srgbClr val="FFFFFF"/>
                </a:solidFill>
              </a:rPr>
              <a:t>Tendency toward violation of democratic norms and circumvention of established institutions in the interest of maintaining power</a:t>
            </a:r>
          </a:p>
          <a:p>
            <a:pPr marL="0" indent="0">
              <a:spcBef>
                <a:spcPts val="600"/>
              </a:spcBef>
              <a:spcAft>
                <a:spcPts val="600"/>
              </a:spcAft>
              <a:buNone/>
            </a:pPr>
            <a:r>
              <a:rPr lang="en-US" sz="2600" dirty="0" smtClean="0">
                <a:solidFill>
                  <a:srgbClr val="FFFFFF"/>
                </a:solidFill>
              </a:rPr>
              <a:t>Anti-pluralist conceptualization of popular will represented by strong leader</a:t>
            </a:r>
          </a:p>
          <a:p>
            <a:pPr marL="0" indent="0">
              <a:spcBef>
                <a:spcPts val="600"/>
              </a:spcBef>
              <a:spcAft>
                <a:spcPts val="600"/>
              </a:spcAft>
              <a:buNone/>
            </a:pPr>
            <a:r>
              <a:rPr lang="en-US" sz="2600" dirty="0" smtClean="0">
                <a:solidFill>
                  <a:srgbClr val="FFFFFF"/>
                </a:solidFill>
              </a:rPr>
              <a:t>Particular </a:t>
            </a:r>
            <a:r>
              <a:rPr lang="en-US" sz="2600" dirty="0">
                <a:solidFill>
                  <a:srgbClr val="FFFFFF"/>
                </a:solidFill>
              </a:rPr>
              <a:t>techniques of </a:t>
            </a:r>
            <a:r>
              <a:rPr lang="en-US" sz="2600" dirty="0" smtClean="0">
                <a:solidFill>
                  <a:srgbClr val="FFFFFF"/>
                </a:solidFill>
              </a:rPr>
              <a:t>governance: colonization </a:t>
            </a:r>
            <a:r>
              <a:rPr lang="en-US" sz="2600" dirty="0">
                <a:solidFill>
                  <a:srgbClr val="FFFFFF"/>
                </a:solidFill>
              </a:rPr>
              <a:t>of the state, mass clientelism, discriminatory </a:t>
            </a:r>
            <a:r>
              <a:rPr lang="en-US" sz="2600" dirty="0" smtClean="0">
                <a:solidFill>
                  <a:srgbClr val="FFFFFF"/>
                </a:solidFill>
              </a:rPr>
              <a:t>legalism (</a:t>
            </a:r>
            <a:r>
              <a:rPr lang="en-US" sz="2600" dirty="0" err="1" smtClean="0">
                <a:solidFill>
                  <a:srgbClr val="FFFFFF"/>
                </a:solidFill>
              </a:rPr>
              <a:t>Weyland</a:t>
            </a:r>
            <a:r>
              <a:rPr lang="en-US" sz="2600" dirty="0" smtClean="0">
                <a:solidFill>
                  <a:srgbClr val="FFFFFF"/>
                </a:solidFill>
              </a:rPr>
              <a:t>, Müller)</a:t>
            </a:r>
          </a:p>
          <a:p>
            <a:pPr marL="0" indent="0">
              <a:spcBef>
                <a:spcPts val="600"/>
              </a:spcBef>
              <a:spcAft>
                <a:spcPts val="600"/>
              </a:spcAft>
              <a:buNone/>
            </a:pPr>
            <a:r>
              <a:rPr lang="en-US" sz="2600" dirty="0" smtClean="0">
                <a:solidFill>
                  <a:srgbClr val="FFFFFF"/>
                </a:solidFill>
                <a:sym typeface="Wingdings"/>
              </a:rPr>
              <a:t> d</a:t>
            </a:r>
            <a:r>
              <a:rPr lang="en-US" sz="2600" dirty="0" smtClean="0">
                <a:solidFill>
                  <a:srgbClr val="FFFFFF"/>
                </a:solidFill>
              </a:rPr>
              <a:t>elegitimization </a:t>
            </a:r>
            <a:r>
              <a:rPr lang="en-US" sz="2600" dirty="0">
                <a:solidFill>
                  <a:srgbClr val="FFFFFF"/>
                </a:solidFill>
              </a:rPr>
              <a:t>of </a:t>
            </a:r>
            <a:r>
              <a:rPr lang="en-US" sz="2600" dirty="0" smtClean="0">
                <a:solidFill>
                  <a:srgbClr val="FFFFFF"/>
                </a:solidFill>
              </a:rPr>
              <a:t>opposition, persecution </a:t>
            </a:r>
            <a:r>
              <a:rPr lang="en-US" sz="2600" dirty="0">
                <a:solidFill>
                  <a:srgbClr val="FFFFFF"/>
                </a:solidFill>
              </a:rPr>
              <a:t>of civil </a:t>
            </a:r>
            <a:r>
              <a:rPr lang="en-US" sz="2600" dirty="0" smtClean="0">
                <a:solidFill>
                  <a:srgbClr val="FFFFFF"/>
                </a:solidFill>
              </a:rPr>
              <a:t>society, threats to judicial and media autonomy, unfair elections</a:t>
            </a:r>
          </a:p>
          <a:p>
            <a:pPr marL="0" indent="0">
              <a:spcBef>
                <a:spcPts val="600"/>
              </a:spcBef>
              <a:spcAft>
                <a:spcPts val="600"/>
              </a:spcAft>
              <a:buNone/>
            </a:pPr>
            <a:r>
              <a:rPr lang="en-US" sz="2600" dirty="0" smtClean="0">
                <a:solidFill>
                  <a:srgbClr val="FFFFFF"/>
                </a:solidFill>
              </a:rPr>
              <a:t>Repertoire </a:t>
            </a:r>
            <a:r>
              <a:rPr lang="en-US" sz="2600" dirty="0">
                <a:solidFill>
                  <a:srgbClr val="FFFFFF"/>
                </a:solidFill>
              </a:rPr>
              <a:t>has diffused across </a:t>
            </a:r>
            <a:r>
              <a:rPr lang="en-US" sz="2600" dirty="0" smtClean="0">
                <a:solidFill>
                  <a:srgbClr val="FFFFFF"/>
                </a:solidFill>
              </a:rPr>
              <a:t>countries </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15600231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Four goals</a:t>
            </a:r>
            <a:endParaRPr lang="en-US" dirty="0">
              <a:solidFill>
                <a:srgbClr val="8EB4E3"/>
              </a:solidFill>
            </a:endParaRPr>
          </a:p>
          <a:p>
            <a:pPr marL="514350" indent="-514350">
              <a:spcBef>
                <a:spcPts val="600"/>
              </a:spcBef>
              <a:spcAft>
                <a:spcPts val="600"/>
              </a:spcAft>
              <a:buAutoNum type="arabicPeriod"/>
            </a:pPr>
            <a:r>
              <a:rPr lang="en-US" sz="2600" dirty="0" smtClean="0">
                <a:solidFill>
                  <a:srgbClr val="FFFFFF"/>
                </a:solidFill>
              </a:rPr>
              <a:t>Address the conceptual confusion concerning the radical right (and to some extent, the radical left)</a:t>
            </a:r>
          </a:p>
          <a:p>
            <a:pPr marL="514350" indent="-514350">
              <a:spcBef>
                <a:spcPts val="600"/>
              </a:spcBef>
              <a:spcAft>
                <a:spcPts val="600"/>
              </a:spcAft>
              <a:buAutoNum type="arabicPeriod"/>
            </a:pPr>
            <a:r>
              <a:rPr lang="en-US" sz="2600" dirty="0" smtClean="0">
                <a:solidFill>
                  <a:srgbClr val="FFFFFF"/>
                </a:solidFill>
              </a:rPr>
              <a:t>Consider trends in the cultural supply of and demand for the constitutive elements of radical politics</a:t>
            </a:r>
            <a:endParaRPr lang="en-US" sz="2600" dirty="0">
              <a:solidFill>
                <a:srgbClr val="FFFFFF"/>
              </a:solidFill>
            </a:endParaRPr>
          </a:p>
          <a:p>
            <a:pPr marL="514350" indent="-514350">
              <a:spcBef>
                <a:spcPts val="600"/>
              </a:spcBef>
              <a:spcAft>
                <a:spcPts val="600"/>
              </a:spcAft>
              <a:buAutoNum type="arabicPeriod"/>
            </a:pPr>
            <a:r>
              <a:rPr lang="en-US" sz="2600" dirty="0" smtClean="0">
                <a:solidFill>
                  <a:srgbClr val="FFFFFF"/>
                </a:solidFill>
              </a:rPr>
              <a:t>Suggest a structural-resonance-based explanation for the rise of radical politics</a:t>
            </a:r>
          </a:p>
          <a:p>
            <a:pPr marL="514350" indent="-514350">
              <a:spcBef>
                <a:spcPts val="600"/>
              </a:spcBef>
              <a:spcAft>
                <a:spcPts val="600"/>
              </a:spcAft>
              <a:buAutoNum type="arabicPeriod"/>
            </a:pPr>
            <a:r>
              <a:rPr lang="en-US" sz="2600" dirty="0" smtClean="0">
                <a:solidFill>
                  <a:srgbClr val="FFFFFF"/>
                </a:solidFill>
              </a:rPr>
              <a:t>Discuss the potential risks to democracy and group relations associated with the rise of the radical right</a:t>
            </a:r>
          </a:p>
          <a:p>
            <a:pPr marL="0" indent="0">
              <a:spcBef>
                <a:spcPts val="600"/>
              </a:spcBef>
              <a:spcAft>
                <a:spcPts val="600"/>
              </a:spcAft>
              <a:buNone/>
            </a:pPr>
            <a:r>
              <a:rPr lang="en-US" sz="2600" dirty="0" smtClean="0">
                <a:solidFill>
                  <a:srgbClr val="FFFFFF"/>
                </a:solidFill>
              </a:rPr>
              <a:t>Examples will focus on the US, but patterns also hold in Europe (with important differences, which I will mention)</a:t>
            </a: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2301145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Authoritarianism: how the radical right governs</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What are the implications?</a:t>
            </a:r>
            <a:endParaRPr lang="en-US" dirty="0">
              <a:solidFill>
                <a:srgbClr val="8EB4E3"/>
              </a:solidFill>
            </a:endParaRPr>
          </a:p>
          <a:p>
            <a:pPr marL="0" indent="0">
              <a:spcBef>
                <a:spcPts val="600"/>
              </a:spcBef>
              <a:spcAft>
                <a:spcPts val="600"/>
              </a:spcAft>
              <a:buNone/>
            </a:pPr>
            <a:r>
              <a:rPr lang="en-US" sz="2600" dirty="0" smtClean="0"/>
              <a:t>Authoritarianism is rarely articulated as an ideology </a:t>
            </a:r>
            <a:r>
              <a:rPr lang="mr-IN" sz="2600" dirty="0" smtClean="0"/>
              <a:t>–</a:t>
            </a:r>
            <a:r>
              <a:rPr lang="en-US" sz="2600" dirty="0" smtClean="0"/>
              <a:t> more typically, a set of governance practices and a collection of diffuse beliefs about appropriate institutional norms</a:t>
            </a:r>
          </a:p>
          <a:p>
            <a:pPr marL="0" indent="0">
              <a:spcBef>
                <a:spcPts val="600"/>
              </a:spcBef>
              <a:spcAft>
                <a:spcPts val="600"/>
              </a:spcAft>
              <a:buNone/>
            </a:pPr>
            <a:r>
              <a:rPr lang="en-US" sz="2600" dirty="0" smtClean="0"/>
              <a:t>Like populism, it is rarely a source of identity, but it can be justified by anti-elite moral appeals and the vilification of “outsiders”</a:t>
            </a:r>
          </a:p>
          <a:p>
            <a:pPr marL="0" indent="0">
              <a:spcBef>
                <a:spcPts val="600"/>
              </a:spcBef>
              <a:spcAft>
                <a:spcPts val="600"/>
              </a:spcAft>
              <a:buNone/>
            </a:pPr>
            <a:r>
              <a:rPr lang="en-US" sz="2600" dirty="0" smtClean="0"/>
              <a:t>Politically (as opposed to socially), it is the most dangerous of the three elements of radicalism </a:t>
            </a:r>
            <a:r>
              <a:rPr lang="mr-IN" sz="2600" dirty="0" smtClean="0"/>
              <a:t>–</a:t>
            </a:r>
            <a:r>
              <a:rPr lang="en-US" sz="2600" dirty="0" smtClean="0"/>
              <a:t> can lead directly to the erosion of democratic institutions (when guardrails of democracy fail)</a:t>
            </a:r>
          </a:p>
        </p:txBody>
      </p:sp>
    </p:spTree>
    <p:extLst>
      <p:ext uri="{BB962C8B-B14F-4D97-AF65-F5344CB8AC3E}">
        <p14:creationId xmlns:p14="http://schemas.microsoft.com/office/powerpoint/2010/main" val="31569132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5" name="TextBox 4"/>
          <p:cNvSpPr txBox="1"/>
          <p:nvPr/>
        </p:nvSpPr>
        <p:spPr>
          <a:xfrm>
            <a:off x="0" y="3099371"/>
            <a:ext cx="9144000" cy="538609"/>
          </a:xfrm>
          <a:prstGeom prst="rect">
            <a:avLst/>
          </a:prstGeom>
          <a:noFill/>
        </p:spPr>
        <p:txBody>
          <a:bodyPr wrap="square" rtlCol="0">
            <a:spAutoFit/>
          </a:bodyPr>
          <a:lstStyle/>
          <a:p>
            <a:pPr algn="ctr">
              <a:spcBef>
                <a:spcPts val="600"/>
              </a:spcBef>
              <a:spcAft>
                <a:spcPts val="1200"/>
              </a:spcAft>
            </a:pPr>
            <a:r>
              <a:rPr lang="en-US" sz="2900" dirty="0" smtClean="0"/>
              <a:t>Radical Right = </a:t>
            </a:r>
            <a:r>
              <a:rPr lang="en-US" sz="2900" dirty="0" smtClean="0">
                <a:solidFill>
                  <a:srgbClr val="8EB4E3"/>
                </a:solidFill>
              </a:rPr>
              <a:t>Populism + Nationalism +</a:t>
            </a:r>
            <a:r>
              <a:rPr lang="en-US" sz="2900" dirty="0" smtClean="0"/>
              <a:t> </a:t>
            </a:r>
            <a:r>
              <a:rPr lang="en-US" sz="2900" dirty="0" smtClean="0">
                <a:solidFill>
                  <a:srgbClr val="8EB4E3"/>
                </a:solidFill>
              </a:rPr>
              <a:t>Authoritarianism</a:t>
            </a:r>
            <a:endParaRPr lang="en-US" sz="2900" dirty="0">
              <a:solidFill>
                <a:srgbClr val="8EB4E3"/>
              </a:solidFill>
            </a:endParaRPr>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65000"/>
                    <a:lumOff val="35000"/>
                  </a:schemeClr>
                </a:solidFill>
              </a:rPr>
              <a:t>e</a:t>
            </a:r>
            <a:r>
              <a:rPr lang="en-US" sz="2900" dirty="0" smtClean="0">
                <a:solidFill>
                  <a:schemeClr val="bg1">
                    <a:lumMod val="65000"/>
                    <a:lumOff val="35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65000"/>
                    <a:lumOff val="35000"/>
                  </a:schemeClr>
                </a:solidFill>
              </a:rPr>
              <a:t>new right</a:t>
            </a:r>
          </a:p>
        </p:txBody>
      </p:sp>
      <p:sp>
        <p:nvSpPr>
          <p:cNvPr id="14" name="Content Placeholder 1"/>
          <p:cNvSpPr txBox="1">
            <a:spLocks/>
          </p:cNvSpPr>
          <p:nvPr/>
        </p:nvSpPr>
        <p:spPr>
          <a:xfrm>
            <a:off x="202753" y="5858657"/>
            <a:ext cx="870218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is-IS" sz="2900" dirty="0" smtClean="0">
                <a:solidFill>
                  <a:srgbClr val="8EB4E3"/>
                </a:solidFill>
              </a:rPr>
              <a:t>Distinct components, but with points of articulation</a:t>
            </a:r>
            <a:endParaRPr lang="en-US" sz="2900" dirty="0" smtClean="0">
              <a:solidFill>
                <a:srgbClr val="8EB4E3"/>
              </a:solidFill>
            </a:endParaRPr>
          </a:p>
        </p:txBody>
      </p:sp>
    </p:spTree>
    <p:extLst>
      <p:ext uri="{BB962C8B-B14F-4D97-AF65-F5344CB8AC3E}">
        <p14:creationId xmlns:p14="http://schemas.microsoft.com/office/powerpoint/2010/main" val="15567476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Points of articulation between three elements</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pic>
        <p:nvPicPr>
          <p:cNvPr id="4" name="Picture 3" descr="Screen Shot 2017-06-09 at 1.26.08 AM.png"/>
          <p:cNvPicPr>
            <a:picLocks noChangeAspect="1"/>
          </p:cNvPicPr>
          <p:nvPr/>
        </p:nvPicPr>
        <p:blipFill rotWithShape="1">
          <a:blip r:embed="rId3" cstate="email">
            <a:extLst>
              <a:ext uri="{28A0092B-C50C-407E-A947-70E740481C1C}">
                <a14:useLocalDpi xmlns:a14="http://schemas.microsoft.com/office/drawing/2010/main"/>
              </a:ext>
            </a:extLst>
          </a:blip>
          <a:srcRect t="792" r="750" b="1069"/>
          <a:stretch/>
        </p:blipFill>
        <p:spPr>
          <a:xfrm>
            <a:off x="617818" y="791882"/>
            <a:ext cx="7908365" cy="5692589"/>
          </a:xfrm>
          <a:prstGeom prst="rect">
            <a:avLst/>
          </a:prstGeom>
        </p:spPr>
      </p:pic>
    </p:spTree>
    <p:extLst>
      <p:ext uri="{BB962C8B-B14F-4D97-AF65-F5344CB8AC3E}">
        <p14:creationId xmlns:p14="http://schemas.microsoft.com/office/powerpoint/2010/main" val="1896287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Some examples: </a:t>
            </a:r>
            <a:r>
              <a:rPr lang="en-US" dirty="0" smtClean="0"/>
              <a:t>Trump’s </a:t>
            </a:r>
            <a:r>
              <a:rPr lang="en-US" dirty="0" smtClean="0">
                <a:solidFill>
                  <a:schemeClr val="tx1"/>
                </a:solidFill>
              </a:rPr>
              <a:t>nationalism</a:t>
            </a:r>
            <a:endParaRPr lang="en-US" dirty="0">
              <a:solidFill>
                <a:schemeClr val="tx1"/>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86740"/>
            <a:ext cx="9144000" cy="5908591"/>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6021"/>
            <a:ext cx="9144000" cy="5909310"/>
          </a:xfrm>
          <a:prstGeom prst="rect">
            <a:avLst/>
          </a:prstGeom>
        </p:spPr>
      </p:pic>
    </p:spTree>
    <p:extLst>
      <p:ext uri="{BB962C8B-B14F-4D97-AF65-F5344CB8AC3E}">
        <p14:creationId xmlns:p14="http://schemas.microsoft.com/office/powerpoint/2010/main" val="1452329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chemeClr val="tx1"/>
                </a:solidFill>
              </a:rPr>
              <a:t>nationalism</a:t>
            </a:r>
            <a:endParaRPr lang="en-US" dirty="0">
              <a:solidFill>
                <a:schemeClr val="tx1"/>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3631764"/>
          </a:xfrm>
          <a:prstGeom prst="rect">
            <a:avLst/>
          </a:prstGeom>
        </p:spPr>
        <p:txBody>
          <a:bodyPr wrap="square">
            <a:spAutoFit/>
          </a:bodyPr>
          <a:lstStyle/>
          <a:p>
            <a:pPr>
              <a:spcAft>
                <a:spcPts val="2400"/>
              </a:spcAft>
            </a:pPr>
            <a:r>
              <a:rPr lang="en-US" sz="2300" dirty="0" smtClean="0">
                <a:latin typeface="Calibri"/>
                <a:cs typeface="Calibri"/>
              </a:rPr>
              <a:t>“When </a:t>
            </a:r>
            <a:r>
              <a:rPr lang="en-US" sz="2300" dirty="0">
                <a:latin typeface="Calibri"/>
                <a:cs typeface="Calibri"/>
              </a:rPr>
              <a:t>Mexico sends its people, they’re not sending their best. They’re not sending you. They’re not sending you. They’re sending people that have lots of </a:t>
            </a:r>
            <a:r>
              <a:rPr lang="en-US" sz="2300" dirty="0" smtClean="0">
                <a:latin typeface="Calibri"/>
                <a:cs typeface="Calibri"/>
              </a:rPr>
              <a:t>problems [</a:t>
            </a:r>
            <a:r>
              <a:rPr lang="mr-IN" sz="2300" dirty="0" smtClean="0">
                <a:latin typeface="Calibri"/>
                <a:cs typeface="Calibri"/>
              </a:rPr>
              <a:t>…</a:t>
            </a:r>
            <a:r>
              <a:rPr lang="en-US" sz="2300" dirty="0" smtClean="0">
                <a:latin typeface="Calibri"/>
                <a:cs typeface="Calibri"/>
              </a:rPr>
              <a:t>]. </a:t>
            </a:r>
            <a:r>
              <a:rPr lang="en-US" sz="2300" dirty="0">
                <a:latin typeface="Calibri"/>
                <a:cs typeface="Calibri"/>
              </a:rPr>
              <a:t>They’re bringing drugs. They’re bringing crime. They’re rapists. And some, I assume, are good people.</a:t>
            </a:r>
            <a:r>
              <a:rPr lang="en-US" sz="2300" dirty="0" smtClean="0">
                <a:latin typeface="Calibri"/>
                <a:cs typeface="Calibri"/>
              </a:rPr>
              <a:t>” DJT, 6/16/15</a:t>
            </a:r>
          </a:p>
        </p:txBody>
      </p:sp>
      <p:pic>
        <p:nvPicPr>
          <p:cNvPr id="6" name="Picture 5" descr="160422_POL_Donald-Trump-Act.jpg.CROP.promo-xlarge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66588"/>
            <a:ext cx="4975411" cy="5050118"/>
          </a:xfrm>
          <a:prstGeom prst="rect">
            <a:avLst/>
          </a:prstGeom>
        </p:spPr>
      </p:pic>
    </p:spTree>
    <p:extLst>
      <p:ext uri="{BB962C8B-B14F-4D97-AF65-F5344CB8AC3E}">
        <p14:creationId xmlns:p14="http://schemas.microsoft.com/office/powerpoint/2010/main" val="33660374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nationalism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2923878"/>
          </a:xfrm>
          <a:prstGeom prst="rect">
            <a:avLst/>
          </a:prstGeom>
        </p:spPr>
        <p:txBody>
          <a:bodyPr wrap="square">
            <a:spAutoFit/>
          </a:bodyPr>
          <a:lstStyle/>
          <a:p>
            <a:pPr>
              <a:spcAft>
                <a:spcPts val="2400"/>
              </a:spcAft>
            </a:pPr>
            <a:r>
              <a:rPr lang="en-US" sz="2300" dirty="0">
                <a:cs typeface="Calibri"/>
              </a:rPr>
              <a:t>“From this day forward, it's going to be only America first, America first. [</a:t>
            </a:r>
            <a:r>
              <a:rPr lang="mr-IN" sz="2300" dirty="0">
                <a:latin typeface="Calibri"/>
                <a:cs typeface="Calibri"/>
              </a:rPr>
              <a:t>…</a:t>
            </a:r>
            <a:r>
              <a:rPr lang="en-US" sz="2300" dirty="0">
                <a:cs typeface="Calibri"/>
              </a:rPr>
              <a:t>] We must protect our borders from the ravages of other countries making our product, stealing our companies and destroying our jobs.” DJT 1/20/</a:t>
            </a:r>
            <a:r>
              <a:rPr lang="en-US" sz="2300" dirty="0" smtClean="0">
                <a:cs typeface="Calibri"/>
              </a:rPr>
              <a:t>17</a:t>
            </a:r>
            <a:endParaRPr lang="en-US" sz="2300" dirty="0">
              <a:cs typeface="Calibri"/>
            </a:endParaRPr>
          </a:p>
        </p:txBody>
      </p:sp>
      <p:pic>
        <p:nvPicPr>
          <p:cNvPr id="6" name="Picture 5" descr="160422_POL_Donald-Trump-Act.jpg.CROP.promo-xlarge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66588"/>
            <a:ext cx="4975411" cy="5050118"/>
          </a:xfrm>
          <a:prstGeom prst="rect">
            <a:avLst/>
          </a:prstGeom>
        </p:spPr>
      </p:pic>
    </p:spTree>
    <p:extLst>
      <p:ext uri="{BB962C8B-B14F-4D97-AF65-F5344CB8AC3E}">
        <p14:creationId xmlns:p14="http://schemas.microsoft.com/office/powerpoint/2010/main" val="22706414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nationalism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3277821"/>
          </a:xfrm>
          <a:prstGeom prst="rect">
            <a:avLst/>
          </a:prstGeom>
        </p:spPr>
        <p:txBody>
          <a:bodyPr wrap="square">
            <a:spAutoFit/>
          </a:bodyPr>
          <a:lstStyle/>
          <a:p>
            <a:pPr>
              <a:spcAft>
                <a:spcPts val="2400"/>
              </a:spcAft>
            </a:pPr>
            <a:r>
              <a:rPr lang="en-US" sz="2300" dirty="0" smtClean="0">
                <a:cs typeface="Calibri"/>
              </a:rPr>
              <a:t>“At </a:t>
            </a:r>
            <a:r>
              <a:rPr lang="en-US" sz="2300" dirty="0">
                <a:cs typeface="Calibri"/>
              </a:rPr>
              <a:t>the bedrock of our politics will be a total allegiance to the United States of America, and through our loyalty to the country, we will rediscover our loyalty to each other. When you open your heart to patriotism, there is no room for prejudice</a:t>
            </a:r>
            <a:r>
              <a:rPr lang="en-US" sz="2300" dirty="0" smtClean="0">
                <a:cs typeface="Calibri"/>
              </a:rPr>
              <a:t>.” </a:t>
            </a:r>
            <a:r>
              <a:rPr lang="en-US" sz="2300" dirty="0">
                <a:cs typeface="Calibri"/>
              </a:rPr>
              <a:t>DJT 1/20/</a:t>
            </a:r>
            <a:r>
              <a:rPr lang="en-US" sz="2300" dirty="0" smtClean="0">
                <a:cs typeface="Calibri"/>
              </a:rPr>
              <a:t>17</a:t>
            </a:r>
            <a:endParaRPr lang="en-US" sz="2300" dirty="0">
              <a:cs typeface="Calibri"/>
            </a:endParaRPr>
          </a:p>
        </p:txBody>
      </p:sp>
      <p:pic>
        <p:nvPicPr>
          <p:cNvPr id="6" name="Picture 5" descr="160422_POL_Donald-Trump-Act.jpg.CROP.promo-xlarge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66588"/>
            <a:ext cx="4975411" cy="5050118"/>
          </a:xfrm>
          <a:prstGeom prst="rect">
            <a:avLst/>
          </a:prstGeom>
        </p:spPr>
      </p:pic>
    </p:spTree>
    <p:extLst>
      <p:ext uri="{BB962C8B-B14F-4D97-AF65-F5344CB8AC3E}">
        <p14:creationId xmlns:p14="http://schemas.microsoft.com/office/powerpoint/2010/main" val="2897307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nationalism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2923878"/>
          </a:xfrm>
          <a:prstGeom prst="rect">
            <a:avLst/>
          </a:prstGeom>
        </p:spPr>
        <p:txBody>
          <a:bodyPr wrap="square">
            <a:spAutoFit/>
          </a:bodyPr>
          <a:lstStyle/>
          <a:p>
            <a:pPr>
              <a:spcAft>
                <a:spcPts val="2400"/>
              </a:spcAft>
            </a:pPr>
            <a:r>
              <a:rPr lang="en-US" sz="2300" dirty="0" smtClean="0">
                <a:cs typeface="Calibri"/>
              </a:rPr>
              <a:t>“You have some very bad people in that group, but you also had people that were very fine people on both sides. You had people in that group — excuse me, excuse me — I saw the same pictures as you did.” DJT 8/15/17</a:t>
            </a:r>
            <a:endParaRPr lang="en-US" sz="2300" dirty="0">
              <a:cs typeface="Calibri"/>
            </a:endParaRPr>
          </a:p>
        </p:txBody>
      </p:sp>
      <p:pic>
        <p:nvPicPr>
          <p:cNvPr id="6" name="Picture 5" descr="160422_POL_Donald-Trump-Act.jpg.CROP.promo-xlarge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66588"/>
            <a:ext cx="4975411" cy="5050118"/>
          </a:xfrm>
          <a:prstGeom prst="rect">
            <a:avLst/>
          </a:prstGeom>
        </p:spPr>
      </p:pic>
    </p:spTree>
    <p:extLst>
      <p:ext uri="{BB962C8B-B14F-4D97-AF65-F5344CB8AC3E}">
        <p14:creationId xmlns:p14="http://schemas.microsoft.com/office/powerpoint/2010/main" val="1491348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populism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4693593"/>
          </a:xfrm>
          <a:prstGeom prst="rect">
            <a:avLst/>
          </a:prstGeom>
        </p:spPr>
        <p:txBody>
          <a:bodyPr wrap="square">
            <a:spAutoFit/>
          </a:bodyPr>
          <a:lstStyle/>
          <a:p>
            <a:pPr>
              <a:spcAft>
                <a:spcPts val="2400"/>
              </a:spcAft>
            </a:pPr>
            <a:r>
              <a:rPr lang="en-US" sz="2300" dirty="0">
                <a:cs typeface="Calibri"/>
              </a:rPr>
              <a:t>“Come November, the American people will have the chance to re-declare their independence. Americans will have a chance to vote for trade, immigration and foreign policies that put our citizens first. They will have the chance to reject today's rule by the global elite, and to embrace real change that delivers a government of, by and for the </a:t>
            </a:r>
            <a:r>
              <a:rPr lang="en-US" sz="2300" dirty="0" smtClean="0">
                <a:cs typeface="Calibri"/>
              </a:rPr>
              <a:t>people.” DJT 6/24/16</a:t>
            </a:r>
            <a:endParaRPr lang="en-US" sz="2300" dirty="0">
              <a:cs typeface="Calibri"/>
            </a:endParaRPr>
          </a:p>
        </p:txBody>
      </p:sp>
      <p:pic>
        <p:nvPicPr>
          <p:cNvPr id="7" name="Picture 6" descr="160317091139-trump-angry-tease-full-16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94602"/>
            <a:ext cx="4975412" cy="5051985"/>
          </a:xfrm>
          <a:prstGeom prst="rect">
            <a:avLst/>
          </a:prstGeom>
        </p:spPr>
      </p:pic>
    </p:spTree>
    <p:extLst>
      <p:ext uri="{BB962C8B-B14F-4D97-AF65-F5344CB8AC3E}">
        <p14:creationId xmlns:p14="http://schemas.microsoft.com/office/powerpoint/2010/main" val="17711875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populism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3277821"/>
          </a:xfrm>
          <a:prstGeom prst="rect">
            <a:avLst/>
          </a:prstGeom>
        </p:spPr>
        <p:txBody>
          <a:bodyPr wrap="square">
            <a:spAutoFit/>
          </a:bodyPr>
          <a:lstStyle/>
          <a:p>
            <a:pPr>
              <a:spcAft>
                <a:spcPts val="2400"/>
              </a:spcAft>
            </a:pPr>
            <a:r>
              <a:rPr lang="en-US" sz="2300" dirty="0">
                <a:cs typeface="Calibri"/>
              </a:rPr>
              <a:t>“What truly matters is not which party controls our government, but whether our government is controlled by the people. January 20th 2017, will be remembered as the day the people became the rulers of this nation again</a:t>
            </a:r>
            <a:r>
              <a:rPr lang="en-US" sz="2300" dirty="0" smtClean="0">
                <a:cs typeface="Calibri"/>
              </a:rPr>
              <a:t>.” DJT 1/20/17</a:t>
            </a:r>
            <a:endParaRPr lang="en-US" sz="2300" dirty="0">
              <a:cs typeface="Calibri"/>
            </a:endParaRPr>
          </a:p>
        </p:txBody>
      </p:sp>
      <p:pic>
        <p:nvPicPr>
          <p:cNvPr id="7" name="Picture 6" descr="160317091139-trump-angry-tease-full-16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94602"/>
            <a:ext cx="4975412" cy="5051985"/>
          </a:xfrm>
          <a:prstGeom prst="rect">
            <a:avLst/>
          </a:prstGeom>
        </p:spPr>
      </p:pic>
    </p:spTree>
    <p:extLst>
      <p:ext uri="{BB962C8B-B14F-4D97-AF65-F5344CB8AC3E}">
        <p14:creationId xmlns:p14="http://schemas.microsoft.com/office/powerpoint/2010/main" val="2501012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Four goals</a:t>
            </a:r>
            <a:endParaRPr lang="en-US" dirty="0">
              <a:solidFill>
                <a:srgbClr val="8EB4E3"/>
              </a:solidFill>
            </a:endParaRPr>
          </a:p>
          <a:p>
            <a:pPr marL="514350" indent="-514350">
              <a:spcBef>
                <a:spcPts val="600"/>
              </a:spcBef>
              <a:spcAft>
                <a:spcPts val="600"/>
              </a:spcAft>
              <a:buAutoNum type="arabicPeriod"/>
            </a:pPr>
            <a:r>
              <a:rPr lang="en-US" sz="2600" dirty="0" smtClean="0">
                <a:solidFill>
                  <a:srgbClr val="FFFFFF"/>
                </a:solidFill>
              </a:rPr>
              <a:t>Address the conceptual confusion concerning the radical </a:t>
            </a:r>
            <a:r>
              <a:rPr lang="en-US" sz="2600" dirty="0" smtClean="0">
                <a:solidFill>
                  <a:srgbClr val="FF0000"/>
                </a:solidFill>
              </a:rPr>
              <a:t>right</a:t>
            </a:r>
            <a:r>
              <a:rPr lang="en-US" sz="2600" dirty="0" smtClean="0">
                <a:solidFill>
                  <a:srgbClr val="FFFFFF"/>
                </a:solidFill>
              </a:rPr>
              <a:t> (and to some extent, the radical </a:t>
            </a:r>
            <a:r>
              <a:rPr lang="en-US" sz="2600" dirty="0" smtClean="0">
                <a:solidFill>
                  <a:srgbClr val="FF0000"/>
                </a:solidFill>
              </a:rPr>
              <a:t>left</a:t>
            </a:r>
            <a:r>
              <a:rPr lang="en-US" sz="2600" dirty="0" smtClean="0">
                <a:solidFill>
                  <a:srgbClr val="FFFFFF"/>
                </a:solidFill>
              </a:rPr>
              <a:t>)</a:t>
            </a:r>
          </a:p>
          <a:p>
            <a:pPr marL="514350" indent="-514350">
              <a:spcBef>
                <a:spcPts val="600"/>
              </a:spcBef>
              <a:spcAft>
                <a:spcPts val="600"/>
              </a:spcAft>
              <a:buAutoNum type="arabicPeriod"/>
            </a:pPr>
            <a:r>
              <a:rPr lang="en-US" sz="2600" dirty="0">
                <a:solidFill>
                  <a:srgbClr val="FFFFFF"/>
                </a:solidFill>
              </a:rPr>
              <a:t>Consider trends in the cultural supply of and demand for </a:t>
            </a:r>
            <a:r>
              <a:rPr lang="en-US" sz="2600" dirty="0" smtClean="0">
                <a:solidFill>
                  <a:srgbClr val="FFFFFF"/>
                </a:solidFill>
              </a:rPr>
              <a:t>the constitutive </a:t>
            </a:r>
            <a:r>
              <a:rPr lang="en-US" sz="2600" dirty="0">
                <a:solidFill>
                  <a:srgbClr val="FFFFFF"/>
                </a:solidFill>
              </a:rPr>
              <a:t>elements of radical politics</a:t>
            </a:r>
          </a:p>
          <a:p>
            <a:pPr marL="514350" indent="-514350">
              <a:spcBef>
                <a:spcPts val="600"/>
              </a:spcBef>
              <a:spcAft>
                <a:spcPts val="600"/>
              </a:spcAft>
              <a:buAutoNum type="arabicPeriod"/>
            </a:pPr>
            <a:r>
              <a:rPr lang="en-US" sz="2600" dirty="0" smtClean="0">
                <a:solidFill>
                  <a:srgbClr val="FFFFFF"/>
                </a:solidFill>
              </a:rPr>
              <a:t>Suggest a structural-resonance-based explanation for the rise of radical politics</a:t>
            </a:r>
          </a:p>
          <a:p>
            <a:pPr marL="514350" indent="-514350">
              <a:spcBef>
                <a:spcPts val="600"/>
              </a:spcBef>
              <a:spcAft>
                <a:spcPts val="600"/>
              </a:spcAft>
              <a:buAutoNum type="arabicPeriod"/>
            </a:pPr>
            <a:r>
              <a:rPr lang="en-US" sz="2600" dirty="0" smtClean="0">
                <a:solidFill>
                  <a:srgbClr val="FFFFFF"/>
                </a:solidFill>
              </a:rPr>
              <a:t>Discuss the potential risks to democracy and group relations associated with the rise of the radical </a:t>
            </a:r>
            <a:r>
              <a:rPr lang="en-US" sz="2600" dirty="0" smtClean="0">
                <a:solidFill>
                  <a:srgbClr val="FF0000"/>
                </a:solidFill>
              </a:rPr>
              <a:t>right</a:t>
            </a:r>
          </a:p>
          <a:p>
            <a:pPr marL="0" indent="0">
              <a:spcBef>
                <a:spcPts val="600"/>
              </a:spcBef>
              <a:spcAft>
                <a:spcPts val="600"/>
              </a:spcAft>
              <a:buNone/>
            </a:pPr>
            <a:r>
              <a:rPr lang="en-US" sz="2600" dirty="0" smtClean="0">
                <a:solidFill>
                  <a:srgbClr val="FFFFFF"/>
                </a:solidFill>
              </a:rPr>
              <a:t>Examples will focus on the US, but patterns also hold in Europe (with important differences, which I will mention)</a:t>
            </a: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3365393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authoritarianism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2923878"/>
          </a:xfrm>
          <a:prstGeom prst="rect">
            <a:avLst/>
          </a:prstGeom>
        </p:spPr>
        <p:txBody>
          <a:bodyPr wrap="square">
            <a:spAutoFit/>
          </a:bodyPr>
          <a:lstStyle/>
          <a:p>
            <a:pPr>
              <a:spcAft>
                <a:spcPts val="2400"/>
              </a:spcAft>
            </a:pPr>
            <a:r>
              <a:rPr lang="en-US" sz="2300" dirty="0" smtClean="0">
                <a:cs typeface="Calibri"/>
              </a:rPr>
              <a:t>“Courts </a:t>
            </a:r>
            <a:r>
              <a:rPr lang="en-US" sz="2300" dirty="0">
                <a:cs typeface="Calibri"/>
              </a:rPr>
              <a:t>seem to be so political and it would be so great for our justice system if they would be able to read a statement and do what's right," he said. "And that has to do with the security of our country</a:t>
            </a:r>
            <a:r>
              <a:rPr lang="en-US" sz="2300" dirty="0" smtClean="0">
                <a:cs typeface="Calibri"/>
              </a:rPr>
              <a:t>.” DJT 2/7/17</a:t>
            </a:r>
            <a:endParaRPr lang="en-US" sz="2300" dirty="0">
              <a:cs typeface="Calibri"/>
            </a:endParaRPr>
          </a:p>
        </p:txBody>
      </p:sp>
      <p:pic>
        <p:nvPicPr>
          <p:cNvPr id="10" name="Picture 9" descr="161107120239-01-trump-parry-exlarge-16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71644"/>
            <a:ext cx="4975412" cy="5045061"/>
          </a:xfrm>
          <a:prstGeom prst="rect">
            <a:avLst/>
          </a:prstGeom>
        </p:spPr>
      </p:pic>
    </p:spTree>
    <p:extLst>
      <p:ext uri="{BB962C8B-B14F-4D97-AF65-F5344CB8AC3E}">
        <p14:creationId xmlns:p14="http://schemas.microsoft.com/office/powerpoint/2010/main" val="3261304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authoritarianism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2569935"/>
          </a:xfrm>
          <a:prstGeom prst="rect">
            <a:avLst/>
          </a:prstGeom>
        </p:spPr>
        <p:txBody>
          <a:bodyPr wrap="square">
            <a:spAutoFit/>
          </a:bodyPr>
          <a:lstStyle/>
          <a:p>
            <a:pPr>
              <a:spcAft>
                <a:spcPts val="2400"/>
              </a:spcAft>
            </a:pPr>
            <a:r>
              <a:rPr lang="en-US" sz="2300" dirty="0">
                <a:cs typeface="Calibri"/>
              </a:rPr>
              <a:t>“We’re not allowed to punch back anymore. I love the old days. You know what they used to do to guys like that? When they were in a place like this? They’d be carried out on a stretcher, </a:t>
            </a:r>
            <a:r>
              <a:rPr lang="en-US" sz="2300" dirty="0" smtClean="0">
                <a:cs typeface="Calibri"/>
              </a:rPr>
              <a:t>folks.” DJT 2/22/16</a:t>
            </a:r>
            <a:endParaRPr lang="en-US" sz="2300" dirty="0">
              <a:cs typeface="Calibri"/>
            </a:endParaRPr>
          </a:p>
        </p:txBody>
      </p:sp>
      <p:pic>
        <p:nvPicPr>
          <p:cNvPr id="7" name="Picture 6" descr="161107120239-01-trump-parry-exlarge-16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71644"/>
            <a:ext cx="4975412" cy="5045061"/>
          </a:xfrm>
          <a:prstGeom prst="rect">
            <a:avLst/>
          </a:prstGeom>
        </p:spPr>
      </p:pic>
    </p:spTree>
    <p:extLst>
      <p:ext uri="{BB962C8B-B14F-4D97-AF65-F5344CB8AC3E}">
        <p14:creationId xmlns:p14="http://schemas.microsoft.com/office/powerpoint/2010/main" val="21521386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a:t>
            </a:r>
            <a:r>
              <a:rPr lang="en-US" dirty="0" smtClean="0">
                <a:solidFill>
                  <a:srgbClr val="FFFFFF"/>
                </a:solidFill>
              </a:rPr>
              <a:t>authoritarianism</a:t>
            </a:r>
            <a:endParaRPr lang="en-US" dirty="0">
              <a:solidFill>
                <a:srgbClr val="FFFFFF"/>
              </a:solidFill>
            </a:endParaRP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sp>
        <p:nvSpPr>
          <p:cNvPr id="2" name="Rectangle 1"/>
          <p:cNvSpPr/>
          <p:nvPr/>
        </p:nvSpPr>
        <p:spPr>
          <a:xfrm>
            <a:off x="194235" y="889338"/>
            <a:ext cx="3899647" cy="2215991"/>
          </a:xfrm>
          <a:prstGeom prst="rect">
            <a:avLst/>
          </a:prstGeom>
        </p:spPr>
        <p:txBody>
          <a:bodyPr wrap="square">
            <a:spAutoFit/>
          </a:bodyPr>
          <a:lstStyle/>
          <a:p>
            <a:pPr>
              <a:spcAft>
                <a:spcPts val="2400"/>
              </a:spcAft>
            </a:pPr>
            <a:r>
              <a:rPr lang="en-US" sz="2300" dirty="0" smtClean="0">
                <a:cs typeface="Calibri"/>
              </a:rPr>
              <a:t>“The </a:t>
            </a:r>
            <a:r>
              <a:rPr lang="en-US" sz="2300" dirty="0">
                <a:cs typeface="Calibri"/>
              </a:rPr>
              <a:t>FAKE NEWS media (failing @</a:t>
            </a:r>
            <a:r>
              <a:rPr lang="en-US" sz="2300" dirty="0" err="1">
                <a:cs typeface="Calibri"/>
              </a:rPr>
              <a:t>nytimes</a:t>
            </a:r>
            <a:r>
              <a:rPr lang="en-US" sz="2300" dirty="0">
                <a:cs typeface="Calibri"/>
              </a:rPr>
              <a:t>, @CNN, @</a:t>
            </a:r>
            <a:r>
              <a:rPr lang="en-US" sz="2300" dirty="0" err="1">
                <a:cs typeface="Calibri"/>
              </a:rPr>
              <a:t>NBCNews</a:t>
            </a:r>
            <a:r>
              <a:rPr lang="en-US" sz="2300" dirty="0">
                <a:cs typeface="Calibri"/>
              </a:rPr>
              <a:t> and many more) is not my enemy, it is the enemy of the American people. SICK</a:t>
            </a:r>
            <a:r>
              <a:rPr lang="en-US" sz="2300" dirty="0" smtClean="0">
                <a:cs typeface="Calibri"/>
              </a:rPr>
              <a:t>!.” DJT 2/17/17</a:t>
            </a:r>
            <a:endParaRPr lang="en-US" sz="2300" dirty="0">
              <a:cs typeface="Calibri"/>
            </a:endParaRPr>
          </a:p>
        </p:txBody>
      </p:sp>
      <p:pic>
        <p:nvPicPr>
          <p:cNvPr id="7" name="Picture 6" descr="161107120239-01-trump-parry-exlarge-16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000" y="871644"/>
            <a:ext cx="4975412" cy="5045061"/>
          </a:xfrm>
          <a:prstGeom prst="rect">
            <a:avLst/>
          </a:prstGeom>
        </p:spPr>
      </p:pic>
    </p:spTree>
    <p:extLst>
      <p:ext uri="{BB962C8B-B14F-4D97-AF65-F5344CB8AC3E}">
        <p14:creationId xmlns:p14="http://schemas.microsoft.com/office/powerpoint/2010/main" val="5955695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Some examples: Trump’s golden ticket</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endParaRPr lang="en-US" sz="2600" dirty="0" smtClean="0">
              <a:solidFill>
                <a:srgbClr val="FFFFFF"/>
              </a:solidFill>
            </a:endParaRPr>
          </a:p>
        </p:txBody>
      </p:sp>
      <p:pic>
        <p:nvPicPr>
          <p:cNvPr id="5" name="Picture 4" descr="0916016-b8-1024x66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652" y="1445903"/>
            <a:ext cx="6704697" cy="4321387"/>
          </a:xfrm>
          <a:prstGeom prst="rect">
            <a:avLst/>
          </a:prstGeom>
        </p:spPr>
      </p:pic>
    </p:spTree>
    <p:extLst>
      <p:ext uri="{BB962C8B-B14F-4D97-AF65-F5344CB8AC3E}">
        <p14:creationId xmlns:p14="http://schemas.microsoft.com/office/powerpoint/2010/main" val="35099591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How do the three elements operate together?</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Discourse / strategy</a:t>
            </a:r>
          </a:p>
          <a:p>
            <a:pPr marL="0" indent="0">
              <a:spcBef>
                <a:spcPts val="600"/>
              </a:spcBef>
              <a:spcAft>
                <a:spcPts val="1200"/>
              </a:spcAft>
              <a:buNone/>
            </a:pPr>
            <a:r>
              <a:rPr lang="en-US" sz="2500" dirty="0" smtClean="0">
                <a:solidFill>
                  <a:srgbClr val="FFFFFF"/>
                </a:solidFill>
              </a:rPr>
              <a:t>Centrality of organizational learning and ecological diffusion: after initial innovation, elements are tried out (in various combinations) and when they work, they stick</a:t>
            </a:r>
          </a:p>
          <a:p>
            <a:pPr marL="0" indent="0">
              <a:spcBef>
                <a:spcPts val="600"/>
              </a:spcBef>
              <a:spcAft>
                <a:spcPts val="1200"/>
              </a:spcAft>
              <a:buNone/>
            </a:pPr>
            <a:r>
              <a:rPr lang="en-US" sz="2500" dirty="0" smtClean="0">
                <a:solidFill>
                  <a:srgbClr val="FFFFFF"/>
                </a:solidFill>
              </a:rPr>
              <a:t>Once effective, they diffuse, and in the process of adoption, they are adapted to local context</a:t>
            </a:r>
          </a:p>
          <a:p>
            <a:pPr marL="0" indent="0">
              <a:spcBef>
                <a:spcPts val="600"/>
              </a:spcBef>
              <a:spcAft>
                <a:spcPts val="1200"/>
              </a:spcAft>
              <a:buNone/>
            </a:pPr>
            <a:r>
              <a:rPr lang="en-US" dirty="0">
                <a:solidFill>
                  <a:srgbClr val="8EB4E3"/>
                </a:solidFill>
              </a:rPr>
              <a:t>Beliefs</a:t>
            </a:r>
          </a:p>
          <a:p>
            <a:pPr marL="0" indent="0">
              <a:spcBef>
                <a:spcPts val="600"/>
              </a:spcBef>
              <a:spcAft>
                <a:spcPts val="1200"/>
              </a:spcAft>
              <a:buNone/>
            </a:pPr>
            <a:r>
              <a:rPr lang="en-US" sz="2500" dirty="0" smtClean="0">
                <a:solidFill>
                  <a:srgbClr val="FFFFFF"/>
                </a:solidFill>
              </a:rPr>
              <a:t>Nationalist cleavages are the fuel, anti-elitism and low institutional trust direct the fire, tolerance for authoritarian rule is the consequence </a:t>
            </a:r>
            <a:r>
              <a:rPr lang="mr-IN" sz="2500" dirty="0" smtClean="0">
                <a:solidFill>
                  <a:srgbClr val="FFFFFF"/>
                </a:solidFill>
              </a:rPr>
              <a:t>–</a:t>
            </a:r>
            <a:r>
              <a:rPr lang="en-US" sz="2500" dirty="0" smtClean="0">
                <a:solidFill>
                  <a:srgbClr val="FFFFFF"/>
                </a:solidFill>
              </a:rPr>
              <a:t> but all three vary more in salience than prevalence (relative favorability of structural context as catalyst)</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42393445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about the radical left?</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Some similarities, one big difference</a:t>
            </a:r>
          </a:p>
          <a:p>
            <a:pPr marL="0" indent="0">
              <a:spcBef>
                <a:spcPts val="600"/>
              </a:spcBef>
              <a:spcAft>
                <a:spcPts val="1200"/>
              </a:spcAft>
              <a:buNone/>
            </a:pPr>
            <a:r>
              <a:rPr lang="en-US" sz="2800" dirty="0" smtClean="0">
                <a:solidFill>
                  <a:srgbClr val="FFFFFF"/>
                </a:solidFill>
              </a:rPr>
              <a:t>Populism a key feature</a:t>
            </a:r>
          </a:p>
          <a:p>
            <a:pPr marL="0" indent="0">
              <a:spcBef>
                <a:spcPts val="600"/>
              </a:spcBef>
              <a:spcAft>
                <a:spcPts val="1200"/>
              </a:spcAft>
              <a:buNone/>
            </a:pPr>
            <a:r>
              <a:rPr lang="en-US" sz="2800" dirty="0" smtClean="0">
                <a:solidFill>
                  <a:srgbClr val="FFFFFF"/>
                </a:solidFill>
              </a:rPr>
              <a:t>Authoritarianism less obvious, but sometimes present</a:t>
            </a:r>
          </a:p>
          <a:p>
            <a:pPr marL="0" indent="0">
              <a:spcBef>
                <a:spcPts val="600"/>
              </a:spcBef>
              <a:spcAft>
                <a:spcPts val="1200"/>
              </a:spcAft>
              <a:buNone/>
            </a:pPr>
            <a:r>
              <a:rPr lang="en-US" sz="2800" dirty="0" smtClean="0">
                <a:solidFill>
                  <a:srgbClr val="FFFFFF"/>
                </a:solidFill>
              </a:rPr>
              <a:t>Ethno-nationalism generally muted (with some exceptions)</a:t>
            </a:r>
          </a:p>
          <a:p>
            <a:pPr marL="0" indent="0">
              <a:spcBef>
                <a:spcPts val="600"/>
              </a:spcBef>
              <a:spcAft>
                <a:spcPts val="1200"/>
              </a:spcAft>
              <a:buNone/>
            </a:pPr>
            <a:r>
              <a:rPr lang="en-US" sz="2800" dirty="0" smtClean="0">
                <a:solidFill>
                  <a:srgbClr val="FFFFFF"/>
                </a:solidFill>
              </a:rPr>
              <a:t>Instead, reliance on economic nationalism</a:t>
            </a:r>
          </a:p>
          <a:p>
            <a:pPr marL="0" indent="0">
              <a:spcBef>
                <a:spcPts val="600"/>
              </a:spcBef>
              <a:spcAft>
                <a:spcPts val="1200"/>
              </a:spcAft>
              <a:buNone/>
            </a:pPr>
            <a:r>
              <a:rPr lang="en-US" sz="2800" dirty="0" smtClean="0">
                <a:solidFill>
                  <a:srgbClr val="FFFFFF"/>
                </a:solidFill>
              </a:rPr>
              <a:t>The main cleavage is not between understandings of the nation, but between economic classes </a:t>
            </a:r>
            <a:r>
              <a:rPr lang="mr-IN" sz="2800" dirty="0" smtClean="0">
                <a:solidFill>
                  <a:srgbClr val="FFFFFF"/>
                </a:solidFill>
              </a:rPr>
              <a:t>–</a:t>
            </a:r>
            <a:r>
              <a:rPr lang="en-US" sz="2800" dirty="0" smtClean="0">
                <a:solidFill>
                  <a:srgbClr val="FFFFFF"/>
                </a:solidFill>
              </a:rPr>
              <a:t> not about recognition but about redistribution</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7715713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79A9EC"/>
                </a:solidFill>
              </a:rPr>
              <a:t>Four goals</a:t>
            </a:r>
            <a:endParaRPr lang="en-US" dirty="0">
              <a:solidFill>
                <a:srgbClr val="79A9EC"/>
              </a:solidFill>
            </a:endParaRPr>
          </a:p>
          <a:p>
            <a:pPr marL="514350" indent="-514350">
              <a:spcBef>
                <a:spcPts val="600"/>
              </a:spcBef>
              <a:spcAft>
                <a:spcPts val="600"/>
              </a:spcAft>
              <a:buAutoNum type="arabicPeriod"/>
            </a:pPr>
            <a:r>
              <a:rPr lang="en-US" sz="2600" dirty="0" smtClean="0">
                <a:solidFill>
                  <a:srgbClr val="79A9EC"/>
                </a:solidFill>
              </a:rPr>
              <a:t>Address the conceptual confusion concerning the radical right (and to some extent, the radical left)</a:t>
            </a:r>
          </a:p>
          <a:p>
            <a:pPr marL="514350" indent="-514350">
              <a:spcBef>
                <a:spcPts val="600"/>
              </a:spcBef>
              <a:spcAft>
                <a:spcPts val="600"/>
              </a:spcAft>
              <a:buAutoNum type="arabicPeriod"/>
            </a:pPr>
            <a:r>
              <a:rPr lang="en-US" sz="2600" dirty="0">
                <a:solidFill>
                  <a:schemeClr val="bg1">
                    <a:lumMod val="65000"/>
                    <a:lumOff val="35000"/>
                  </a:schemeClr>
                </a:solidFill>
              </a:rPr>
              <a:t>Consider trends in the cultural supply of and demand for </a:t>
            </a:r>
            <a:r>
              <a:rPr lang="en-US" sz="2600" dirty="0" smtClean="0">
                <a:solidFill>
                  <a:schemeClr val="bg1">
                    <a:lumMod val="65000"/>
                    <a:lumOff val="35000"/>
                  </a:schemeClr>
                </a:solidFill>
              </a:rPr>
              <a:t>the constitutive </a:t>
            </a:r>
            <a:r>
              <a:rPr lang="en-US" sz="2600" dirty="0">
                <a:solidFill>
                  <a:schemeClr val="bg1">
                    <a:lumMod val="65000"/>
                    <a:lumOff val="35000"/>
                  </a:schemeClr>
                </a:solidFill>
              </a:rPr>
              <a:t>elements of radical politics</a:t>
            </a:r>
          </a:p>
          <a:p>
            <a:pPr marL="514350" indent="-514350">
              <a:spcBef>
                <a:spcPts val="600"/>
              </a:spcBef>
              <a:spcAft>
                <a:spcPts val="600"/>
              </a:spcAft>
              <a:buAutoNum type="arabicPeriod"/>
            </a:pPr>
            <a:r>
              <a:rPr lang="en-US" sz="2600" dirty="0" smtClean="0">
                <a:solidFill>
                  <a:srgbClr val="595959"/>
                </a:solidFill>
              </a:rPr>
              <a:t>Suggest </a:t>
            </a:r>
            <a:r>
              <a:rPr lang="en-US" sz="2600" dirty="0">
                <a:solidFill>
                  <a:srgbClr val="595959"/>
                </a:solidFill>
              </a:rPr>
              <a:t>a structural-resonance-based explanation for the rise of radical politics</a:t>
            </a:r>
          </a:p>
          <a:p>
            <a:pPr marL="514350" indent="-514350">
              <a:spcBef>
                <a:spcPts val="600"/>
              </a:spcBef>
              <a:spcAft>
                <a:spcPts val="600"/>
              </a:spcAft>
              <a:buAutoNum type="arabicPeriod"/>
            </a:pPr>
            <a:r>
              <a:rPr lang="en-US" sz="2600" dirty="0">
                <a:solidFill>
                  <a:srgbClr val="595959"/>
                </a:solidFill>
              </a:rPr>
              <a:t>Discuss the potential risks to democracy and group relations associated with the rise of the radical right</a:t>
            </a:r>
          </a:p>
          <a:p>
            <a:pPr marL="0" indent="0">
              <a:spcBef>
                <a:spcPts val="600"/>
              </a:spcBef>
              <a:spcAft>
                <a:spcPts val="600"/>
              </a:spcAft>
              <a:buNone/>
            </a:pPr>
            <a:r>
              <a:rPr lang="en-US" sz="2600" dirty="0">
                <a:solidFill>
                  <a:srgbClr val="595959"/>
                </a:solidFill>
              </a:rPr>
              <a:t>Examples will focus on the US, but patterns also hold in Europe (with </a:t>
            </a:r>
            <a:r>
              <a:rPr lang="en-US" sz="2600" dirty="0" smtClean="0">
                <a:solidFill>
                  <a:srgbClr val="595959"/>
                </a:solidFill>
              </a:rPr>
              <a:t>important differences</a:t>
            </a:r>
            <a:r>
              <a:rPr lang="en-US" sz="2600" dirty="0">
                <a:solidFill>
                  <a:srgbClr val="595959"/>
                </a:solidFill>
              </a:rPr>
              <a:t>, which I will mention)</a:t>
            </a:r>
            <a:endParaRPr lang="en-US" sz="2600" dirty="0" smtClean="0">
              <a:solidFill>
                <a:srgbClr val="595959"/>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4220277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79A9EC"/>
                </a:solidFill>
              </a:rPr>
              <a:t>Four goals</a:t>
            </a:r>
            <a:endParaRPr lang="en-US" dirty="0">
              <a:solidFill>
                <a:srgbClr val="79A9EC"/>
              </a:solidFill>
            </a:endParaRPr>
          </a:p>
          <a:p>
            <a:pPr marL="514350" indent="-514350">
              <a:spcBef>
                <a:spcPts val="600"/>
              </a:spcBef>
              <a:spcAft>
                <a:spcPts val="600"/>
              </a:spcAft>
              <a:buAutoNum type="arabicPeriod"/>
            </a:pPr>
            <a:r>
              <a:rPr lang="en-US" sz="2600" dirty="0" smtClean="0">
                <a:solidFill>
                  <a:srgbClr val="595959"/>
                </a:solidFill>
              </a:rPr>
              <a:t>Address the conceptual confusion concerning the radical right (and to some extent, the radical left)</a:t>
            </a:r>
          </a:p>
          <a:p>
            <a:pPr marL="514350" indent="-514350">
              <a:spcBef>
                <a:spcPts val="600"/>
              </a:spcBef>
              <a:spcAft>
                <a:spcPts val="600"/>
              </a:spcAft>
              <a:buAutoNum type="arabicPeriod"/>
            </a:pPr>
            <a:r>
              <a:rPr lang="en-US" sz="2600" dirty="0">
                <a:solidFill>
                  <a:srgbClr val="79A9EC"/>
                </a:solidFill>
              </a:rPr>
              <a:t>Consider trends in the cultural supply of and demand for </a:t>
            </a:r>
            <a:r>
              <a:rPr lang="en-US" sz="2600" dirty="0" smtClean="0">
                <a:solidFill>
                  <a:srgbClr val="79A9EC"/>
                </a:solidFill>
              </a:rPr>
              <a:t>the constitutive </a:t>
            </a:r>
            <a:r>
              <a:rPr lang="en-US" sz="2600" dirty="0">
                <a:solidFill>
                  <a:srgbClr val="79A9EC"/>
                </a:solidFill>
              </a:rPr>
              <a:t>elements of radical politics</a:t>
            </a:r>
          </a:p>
          <a:p>
            <a:pPr marL="514350" indent="-514350">
              <a:spcBef>
                <a:spcPts val="600"/>
              </a:spcBef>
              <a:spcAft>
                <a:spcPts val="600"/>
              </a:spcAft>
              <a:buAutoNum type="arabicPeriod"/>
            </a:pPr>
            <a:r>
              <a:rPr lang="en-US" sz="2600" dirty="0" smtClean="0">
                <a:solidFill>
                  <a:srgbClr val="79A9EC"/>
                </a:solidFill>
              </a:rPr>
              <a:t>Suggest </a:t>
            </a:r>
            <a:r>
              <a:rPr lang="en-US" sz="2600" dirty="0">
                <a:solidFill>
                  <a:srgbClr val="79A9EC"/>
                </a:solidFill>
              </a:rPr>
              <a:t>a structural-resonance-based explanation for the rise of radical politics</a:t>
            </a:r>
          </a:p>
          <a:p>
            <a:pPr marL="514350" indent="-514350">
              <a:spcBef>
                <a:spcPts val="600"/>
              </a:spcBef>
              <a:spcAft>
                <a:spcPts val="600"/>
              </a:spcAft>
              <a:buAutoNum type="arabicPeriod"/>
            </a:pPr>
            <a:r>
              <a:rPr lang="en-US" sz="2600" dirty="0">
                <a:solidFill>
                  <a:srgbClr val="595959"/>
                </a:solidFill>
              </a:rPr>
              <a:t>Discuss the potential risks to democracy and group relations associated with the rise of the radical right</a:t>
            </a:r>
          </a:p>
          <a:p>
            <a:pPr marL="0" indent="0">
              <a:spcBef>
                <a:spcPts val="600"/>
              </a:spcBef>
              <a:spcAft>
                <a:spcPts val="600"/>
              </a:spcAft>
              <a:buNone/>
            </a:pPr>
            <a:r>
              <a:rPr lang="en-US" sz="2600" dirty="0">
                <a:solidFill>
                  <a:srgbClr val="595959"/>
                </a:solidFill>
              </a:rPr>
              <a:t>Examples will focus on the US, but patterns also hold in Europe (with </a:t>
            </a:r>
            <a:r>
              <a:rPr lang="en-US" sz="2600" dirty="0" smtClean="0">
                <a:solidFill>
                  <a:srgbClr val="595959"/>
                </a:solidFill>
              </a:rPr>
              <a:t>important differences</a:t>
            </a:r>
            <a:r>
              <a:rPr lang="en-US" sz="2600" dirty="0">
                <a:solidFill>
                  <a:srgbClr val="595959"/>
                </a:solidFill>
              </a:rPr>
              <a:t>, which I will mention)</a:t>
            </a:r>
            <a:endParaRPr lang="en-US" sz="2600" dirty="0" smtClean="0">
              <a:solidFill>
                <a:srgbClr val="595959"/>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3455430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Radical-right politics: why now?</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Supply and demand trends</a:t>
            </a:r>
          </a:p>
          <a:p>
            <a:pPr marL="0" indent="0">
              <a:spcBef>
                <a:spcPts val="600"/>
              </a:spcBef>
              <a:spcAft>
                <a:spcPts val="1200"/>
              </a:spcAft>
              <a:buNone/>
            </a:pPr>
            <a:r>
              <a:rPr lang="en-US" sz="2600" dirty="0" smtClean="0">
                <a:solidFill>
                  <a:srgbClr val="FFFFFF"/>
                </a:solidFill>
              </a:rPr>
              <a:t>Demand side: have U.S. and European politicians come to rely on populism, nationalism, and authoritarianism more frequently?</a:t>
            </a:r>
          </a:p>
          <a:p>
            <a:pPr marL="0" indent="0">
              <a:spcBef>
                <a:spcPts val="600"/>
              </a:spcBef>
              <a:spcAft>
                <a:spcPts val="1200"/>
              </a:spcAft>
              <a:buNone/>
            </a:pPr>
            <a:r>
              <a:rPr lang="en-US" sz="2600" dirty="0" smtClean="0">
                <a:solidFill>
                  <a:srgbClr val="FFFFFF"/>
                </a:solidFill>
              </a:rPr>
              <a:t>Supply side: have proximate attitudes connected to these three elements increased in prevalence in European countries and Europe?</a:t>
            </a:r>
          </a:p>
        </p:txBody>
      </p:sp>
    </p:spTree>
    <p:extLst>
      <p:ext uri="{BB962C8B-B14F-4D97-AF65-F5344CB8AC3E}">
        <p14:creationId xmlns:p14="http://schemas.microsoft.com/office/powerpoint/2010/main" val="1756129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Four possible scenarios</a:t>
            </a:r>
          </a:p>
        </p:txBody>
      </p:sp>
      <p:graphicFrame>
        <p:nvGraphicFramePr>
          <p:cNvPr id="2" name="Table 1"/>
          <p:cNvGraphicFramePr>
            <a:graphicFrameLocks noGrp="1"/>
          </p:cNvGraphicFramePr>
          <p:nvPr>
            <p:extLst>
              <p:ext uri="{D42A27DB-BD31-4B8C-83A1-F6EECF244321}">
                <p14:modId xmlns:p14="http://schemas.microsoft.com/office/powerpoint/2010/main" val="2779237212"/>
              </p:ext>
            </p:extLst>
          </p:nvPr>
        </p:nvGraphicFramePr>
        <p:xfrm>
          <a:off x="239054" y="1658472"/>
          <a:ext cx="8695770" cy="4153645"/>
        </p:xfrm>
        <a:graphic>
          <a:graphicData uri="http://schemas.openxmlformats.org/drawingml/2006/table">
            <a:tbl>
              <a:tblPr firstRow="1" bandRow="1">
                <a:tableStyleId>{5C22544A-7EE6-4342-B048-85BDC9FD1C3A}</a:tableStyleId>
              </a:tblPr>
              <a:tblGrid>
                <a:gridCol w="836711"/>
                <a:gridCol w="1598706"/>
                <a:gridCol w="3167529"/>
                <a:gridCol w="3092824"/>
              </a:tblGrid>
              <a:tr h="591655">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p>
                      <a:pPr algn="ctr"/>
                      <a:r>
                        <a:rPr lang="en-US" sz="2600" b="0" dirty="0" smtClean="0">
                          <a:solidFill>
                            <a:srgbClr val="FFFFFF"/>
                          </a:solidFill>
                        </a:rPr>
                        <a:t>Supply</a:t>
                      </a:r>
                      <a:r>
                        <a:rPr lang="en-US" sz="3000" b="0" dirty="0" smtClean="0">
                          <a:solidFill>
                            <a:srgbClr val="FFFFFF"/>
                          </a:solidFill>
                        </a:rPr>
                        <a:t> </a:t>
                      </a:r>
                      <a:r>
                        <a:rPr lang="en-US" sz="2600" b="0" dirty="0" smtClean="0">
                          <a:solidFill>
                            <a:srgbClr val="FFFFFF"/>
                          </a:solidFill>
                        </a:rPr>
                        <a:t>(i.e., elite discourse)</a:t>
                      </a:r>
                      <a:endParaRPr lang="en-US" sz="2600" b="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solidFill>
                      <a:schemeClr val="bg1"/>
                    </a:solidFill>
                  </a:tcPr>
                </a:tc>
              </a:tr>
              <a:tr h="518170">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2997">
                <a:tc rowSpan="2">
                  <a:txBody>
                    <a:bodyPr/>
                    <a:lstStyle/>
                    <a:p>
                      <a:pPr algn="ctr"/>
                      <a:r>
                        <a:rPr lang="en-US" sz="2600" dirty="0" smtClean="0">
                          <a:solidFill>
                            <a:srgbClr val="FFFFFF"/>
                          </a:solidFill>
                        </a:rPr>
                        <a:t>Demand</a:t>
                      </a:r>
                    </a:p>
                    <a:p>
                      <a:pPr algn="ctr"/>
                      <a:r>
                        <a:rPr lang="en-US" sz="2400" dirty="0" smtClean="0">
                          <a:solidFill>
                            <a:srgbClr val="FFFFFF"/>
                          </a:solidFill>
                        </a:rPr>
                        <a:t>(i.e., popular</a:t>
                      </a:r>
                      <a:r>
                        <a:rPr lang="en-US" sz="2400" baseline="0" dirty="0" smtClean="0">
                          <a:solidFill>
                            <a:srgbClr val="FFFFFF"/>
                          </a:solidFill>
                        </a:rPr>
                        <a:t> attitudes)</a:t>
                      </a:r>
                      <a:endParaRPr lang="en-US" sz="2400" dirty="0">
                        <a:solidFill>
                          <a:srgbClr val="FFFFFF"/>
                        </a:solidFill>
                      </a:endParaRPr>
                    </a:p>
                  </a:txBody>
                  <a:tcPr vert="vert270"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No change. Cannot account for changing outcomes without another intervening factor (i.e.,</a:t>
                      </a:r>
                    </a:p>
                    <a:p>
                      <a:r>
                        <a:rPr lang="en-US" sz="2000" b="0" i="0" u="none" strike="noStrike" kern="1200" baseline="0" dirty="0" smtClean="0">
                          <a:solidFill>
                            <a:srgbClr val="FFFFFF"/>
                          </a:solidFill>
                          <a:latin typeface="+mn-lt"/>
                          <a:ea typeface="+mn-ea"/>
                          <a:cs typeface="+mn-cs"/>
                        </a:rPr>
                        <a:t>contextual shifts in</a:t>
                      </a:r>
                    </a:p>
                    <a:p>
                      <a:r>
                        <a:rPr lang="en-US" sz="2000" b="0" i="0" u="none" strike="noStrike" kern="1200" baseline="0" dirty="0" smtClean="0">
                          <a:solidFill>
                            <a:srgbClr val="FFFFFF"/>
                          </a:solidFill>
                          <a:latin typeface="+mn-lt"/>
                          <a:ea typeface="+mn-ea"/>
                          <a:cs typeface="+mn-cs"/>
                        </a:rPr>
                        <a:t>resonance).</a:t>
                      </a:r>
                      <a:endParaRPr lang="en-US" sz="2000" dirty="0">
                        <a:solidFill>
                          <a:srgbClr val="FFFFFF"/>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Pre-existing demand is met by new entrants into political field or discursive shifts among existing political parties.</a:t>
                      </a:r>
                      <a:endParaRPr lang="en-US" sz="2000" dirty="0">
                        <a:solidFill>
                          <a:srgbClr val="FFFFFF"/>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1060823">
                <a:tc vMerge="1">
                  <a:txBody>
                    <a:bodyPr/>
                    <a:lstStyle/>
                    <a:p>
                      <a:endParaRPr lang="en-US" dirty="0"/>
                    </a:p>
                  </a:txBody>
                  <a:tcPr>
                    <a:solidFill>
                      <a:schemeClr val="bg1"/>
                    </a:solidFill>
                  </a:tcPr>
                </a:tc>
                <a:tc>
                  <a:txBody>
                    <a:bodyPr/>
                    <a:lstStyle/>
                    <a:p>
                      <a:pPr algn="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Changes in attitudes lead to alignment of public with pre-existing political claims.</a:t>
                      </a:r>
                      <a:endParaRPr lang="en-US" sz="2000" dirty="0">
                        <a:solidFill>
                          <a:srgbClr val="FFFFFF"/>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Fringe politics become mainstream, as both supply and demand increase.</a:t>
                      </a:r>
                      <a:endParaRPr lang="en-US" sz="2000" dirty="0">
                        <a:solidFill>
                          <a:srgbClr val="FFFFFF"/>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175605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2" y="893704"/>
            <a:ext cx="8794819"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Five conclusions</a:t>
            </a:r>
            <a:endParaRPr lang="en-US" dirty="0">
              <a:solidFill>
                <a:srgbClr val="8EB4E3"/>
              </a:solidFill>
            </a:endParaRPr>
          </a:p>
          <a:p>
            <a:pPr marL="0" indent="0">
              <a:spcBef>
                <a:spcPts val="600"/>
              </a:spcBef>
              <a:spcAft>
                <a:spcPts val="600"/>
              </a:spcAft>
              <a:buNone/>
            </a:pPr>
            <a:r>
              <a:rPr lang="en-US" sz="2400" dirty="0" smtClean="0">
                <a:solidFill>
                  <a:srgbClr val="FFFFFF"/>
                </a:solidFill>
              </a:rPr>
              <a:t>Populism is not the primary attribute of radical politics; authoritarianism and nationalism are (at least) as important</a:t>
            </a:r>
          </a:p>
          <a:p>
            <a:pPr marL="0" indent="0">
              <a:spcBef>
                <a:spcPts val="600"/>
              </a:spcBef>
              <a:spcAft>
                <a:spcPts val="600"/>
              </a:spcAft>
              <a:buNone/>
            </a:pPr>
            <a:r>
              <a:rPr lang="en-US" sz="2400" dirty="0" smtClean="0">
                <a:solidFill>
                  <a:srgbClr val="FFFFFF"/>
                </a:solidFill>
              </a:rPr>
              <a:t>Populist and nationalist discourse is not new and people are not becoming more racist, xenophobic, anti-democratic, or anti-elite</a:t>
            </a:r>
          </a:p>
          <a:p>
            <a:pPr marL="0" indent="0">
              <a:spcBef>
                <a:spcPts val="600"/>
              </a:spcBef>
              <a:spcAft>
                <a:spcPts val="600"/>
              </a:spcAft>
              <a:buNone/>
            </a:pPr>
            <a:r>
              <a:rPr lang="en-US" sz="2400" dirty="0" smtClean="0">
                <a:solidFill>
                  <a:srgbClr val="FFFFFF"/>
                </a:solidFill>
              </a:rPr>
              <a:t>What is changing is the resonance of populism, nationalism, and authoritarianism</a:t>
            </a:r>
          </a:p>
          <a:p>
            <a:pPr marL="0" indent="0">
              <a:spcBef>
                <a:spcPts val="600"/>
              </a:spcBef>
              <a:spcAft>
                <a:spcPts val="600"/>
              </a:spcAft>
              <a:buNone/>
            </a:pPr>
            <a:r>
              <a:rPr lang="en-US" sz="2400" dirty="0" smtClean="0">
                <a:solidFill>
                  <a:srgbClr val="FFFFFF"/>
                </a:solidFill>
              </a:rPr>
              <a:t>Why? Cultural, economic, demographic, and security shocks </a:t>
            </a:r>
            <a:r>
              <a:rPr lang="en-US" sz="2400" dirty="0" smtClean="0">
                <a:solidFill>
                  <a:srgbClr val="FFFFFF"/>
                </a:solidFill>
                <a:sym typeface="Wingdings"/>
              </a:rPr>
              <a:t> perceived threats to white majorities, exploited by political actors (sometimes experienced directly but often mediated)</a:t>
            </a:r>
          </a:p>
          <a:p>
            <a:pPr marL="0" indent="0">
              <a:spcBef>
                <a:spcPts val="600"/>
              </a:spcBef>
              <a:spcAft>
                <a:spcPts val="600"/>
              </a:spcAft>
              <a:buNone/>
            </a:pPr>
            <a:r>
              <a:rPr lang="en-US" sz="2400" dirty="0" smtClean="0">
                <a:solidFill>
                  <a:srgbClr val="FFFFFF"/>
                </a:solidFill>
                <a:sym typeface="Wingdings"/>
              </a:rPr>
              <a:t>Radical politics threaten democratic practice, social cohesion, and geopolitical stability (but how much varies across cases</a:t>
            </a:r>
            <a:r>
              <a:rPr lang="mr-IN" sz="2400" dirty="0" smtClean="0">
                <a:solidFill>
                  <a:srgbClr val="FFFFFF"/>
                </a:solidFill>
                <a:sym typeface="Wingdings"/>
              </a:rPr>
              <a:t>…</a:t>
            </a:r>
            <a:r>
              <a:rPr lang="en-US" sz="2400" dirty="0" smtClean="0">
                <a:solidFill>
                  <a:srgbClr val="FFFFFF"/>
                </a:solidFill>
                <a:sym typeface="Wingdings"/>
              </a:rPr>
              <a:t>)</a:t>
            </a:r>
            <a:endParaRPr lang="en-US" sz="2400" dirty="0" smtClean="0">
              <a:solidFill>
                <a:srgbClr val="FFFFFF"/>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12287307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Four possible scenarios</a:t>
            </a:r>
          </a:p>
        </p:txBody>
      </p:sp>
      <p:graphicFrame>
        <p:nvGraphicFramePr>
          <p:cNvPr id="2" name="Table 1"/>
          <p:cNvGraphicFramePr>
            <a:graphicFrameLocks noGrp="1"/>
          </p:cNvGraphicFramePr>
          <p:nvPr>
            <p:extLst>
              <p:ext uri="{D42A27DB-BD31-4B8C-83A1-F6EECF244321}">
                <p14:modId xmlns:p14="http://schemas.microsoft.com/office/powerpoint/2010/main" val="562963458"/>
              </p:ext>
            </p:extLst>
          </p:nvPr>
        </p:nvGraphicFramePr>
        <p:xfrm>
          <a:off x="239054" y="1658472"/>
          <a:ext cx="8695770" cy="4153645"/>
        </p:xfrm>
        <a:graphic>
          <a:graphicData uri="http://schemas.openxmlformats.org/drawingml/2006/table">
            <a:tbl>
              <a:tblPr firstRow="1" bandRow="1">
                <a:tableStyleId>{5C22544A-7EE6-4342-B048-85BDC9FD1C3A}</a:tableStyleId>
              </a:tblPr>
              <a:tblGrid>
                <a:gridCol w="836711"/>
                <a:gridCol w="1598706"/>
                <a:gridCol w="3167529"/>
                <a:gridCol w="3092824"/>
              </a:tblGrid>
              <a:tr h="591655">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p>
                      <a:pPr algn="ctr"/>
                      <a:r>
                        <a:rPr lang="en-US" sz="2600" b="0" dirty="0" smtClean="0">
                          <a:solidFill>
                            <a:srgbClr val="FFFFFF"/>
                          </a:solidFill>
                        </a:rPr>
                        <a:t>Supply</a:t>
                      </a:r>
                      <a:r>
                        <a:rPr lang="en-US" sz="3000" b="0" dirty="0" smtClean="0">
                          <a:solidFill>
                            <a:srgbClr val="FFFFFF"/>
                          </a:solidFill>
                        </a:rPr>
                        <a:t> </a:t>
                      </a:r>
                      <a:r>
                        <a:rPr lang="en-US" sz="2600" b="0" dirty="0" smtClean="0">
                          <a:solidFill>
                            <a:srgbClr val="FFFFFF"/>
                          </a:solidFill>
                        </a:rPr>
                        <a:t>(i.e., elite discourse)</a:t>
                      </a:r>
                      <a:endParaRPr lang="en-US" sz="2600" b="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solidFill>
                      <a:schemeClr val="bg1"/>
                    </a:solidFill>
                  </a:tcPr>
                </a:tc>
              </a:tr>
              <a:tr h="518170">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2997">
                <a:tc rowSpan="2">
                  <a:txBody>
                    <a:bodyPr/>
                    <a:lstStyle/>
                    <a:p>
                      <a:pPr algn="ctr"/>
                      <a:r>
                        <a:rPr lang="en-US" sz="2600" dirty="0" smtClean="0">
                          <a:solidFill>
                            <a:srgbClr val="FFFFFF"/>
                          </a:solidFill>
                        </a:rPr>
                        <a:t>Demand</a:t>
                      </a:r>
                    </a:p>
                    <a:p>
                      <a:pPr algn="ctr"/>
                      <a:r>
                        <a:rPr lang="en-US" sz="2400" dirty="0" smtClean="0">
                          <a:solidFill>
                            <a:srgbClr val="FFFFFF"/>
                          </a:solidFill>
                        </a:rPr>
                        <a:t>(i.e., popular</a:t>
                      </a:r>
                      <a:r>
                        <a:rPr lang="en-US" sz="2400" baseline="0" dirty="0" smtClean="0">
                          <a:solidFill>
                            <a:srgbClr val="FFFFFF"/>
                          </a:solidFill>
                        </a:rPr>
                        <a:t> attitudes)</a:t>
                      </a:r>
                      <a:endParaRPr lang="en-US" sz="2400" dirty="0">
                        <a:solidFill>
                          <a:srgbClr val="FFFFFF"/>
                        </a:solidFill>
                      </a:endParaRPr>
                    </a:p>
                  </a:txBody>
                  <a:tcPr vert="vert270"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chemeClr val="bg1">
                              <a:lumMod val="65000"/>
                              <a:lumOff val="35000"/>
                            </a:schemeClr>
                          </a:solidFill>
                          <a:latin typeface="+mn-lt"/>
                          <a:ea typeface="+mn-ea"/>
                          <a:cs typeface="+mn-cs"/>
                        </a:rPr>
                        <a:t>No change. Cannot account for changing outcomes without another intervening factor (i.e.,</a:t>
                      </a:r>
                    </a:p>
                    <a:p>
                      <a:r>
                        <a:rPr lang="en-US" sz="2000" b="0" i="0" u="none" strike="noStrike" kern="1200" baseline="0" dirty="0" smtClean="0">
                          <a:solidFill>
                            <a:schemeClr val="bg1">
                              <a:lumMod val="65000"/>
                              <a:lumOff val="35000"/>
                            </a:schemeClr>
                          </a:solidFill>
                          <a:latin typeface="+mn-lt"/>
                          <a:ea typeface="+mn-ea"/>
                          <a:cs typeface="+mn-cs"/>
                        </a:rPr>
                        <a:t>contextual shifts in</a:t>
                      </a:r>
                    </a:p>
                    <a:p>
                      <a:r>
                        <a:rPr lang="en-US" sz="2000" b="0" i="0" u="none" strike="noStrike" kern="1200" baseline="0" dirty="0" smtClean="0">
                          <a:solidFill>
                            <a:schemeClr val="bg1">
                              <a:lumMod val="65000"/>
                              <a:lumOff val="35000"/>
                            </a:schemeClr>
                          </a:solidFill>
                          <a:latin typeface="+mn-lt"/>
                          <a:ea typeface="+mn-ea"/>
                          <a:cs typeface="+mn-cs"/>
                        </a:rPr>
                        <a:t>resonance).</a:t>
                      </a:r>
                      <a:endParaRPr lang="en-US" sz="2000" dirty="0">
                        <a:solidFill>
                          <a:schemeClr val="bg1">
                            <a:lumMod val="65000"/>
                            <a:lumOff val="35000"/>
                          </a:schemeClr>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Pre-existing demand is met by new entrants into political field or discursive shifts among existing political parties.</a:t>
                      </a:r>
                      <a:endParaRPr lang="en-US" sz="2000" dirty="0">
                        <a:solidFill>
                          <a:srgbClr val="FFFFFF"/>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1060823">
                <a:tc vMerge="1">
                  <a:txBody>
                    <a:bodyPr/>
                    <a:lstStyle/>
                    <a:p>
                      <a:endParaRPr lang="en-US" dirty="0"/>
                    </a:p>
                  </a:txBody>
                  <a:tcPr>
                    <a:solidFill>
                      <a:schemeClr val="bg1"/>
                    </a:solidFill>
                  </a:tcPr>
                </a:tc>
                <a:tc>
                  <a:txBody>
                    <a:bodyPr/>
                    <a:lstStyle/>
                    <a:p>
                      <a:pPr algn="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chemeClr val="bg1">
                              <a:lumMod val="65000"/>
                              <a:lumOff val="35000"/>
                            </a:schemeClr>
                          </a:solidFill>
                          <a:latin typeface="+mn-lt"/>
                          <a:ea typeface="+mn-ea"/>
                          <a:cs typeface="+mn-cs"/>
                        </a:rPr>
                        <a:t>Changes in attitudes lead to alignment of public with pre-existing political claims.</a:t>
                      </a:r>
                      <a:endParaRPr lang="en-US" sz="2000" dirty="0">
                        <a:solidFill>
                          <a:schemeClr val="bg1">
                            <a:lumMod val="65000"/>
                            <a:lumOff val="35000"/>
                          </a:schemeClr>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Fringe politics become mainstream, as both supply and demand increase.</a:t>
                      </a:r>
                      <a:endParaRPr lang="en-US" sz="2000" dirty="0">
                        <a:solidFill>
                          <a:srgbClr val="595959"/>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1137043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Four possible scenarios</a:t>
            </a:r>
          </a:p>
        </p:txBody>
      </p:sp>
      <p:graphicFrame>
        <p:nvGraphicFramePr>
          <p:cNvPr id="2" name="Table 1"/>
          <p:cNvGraphicFramePr>
            <a:graphicFrameLocks noGrp="1"/>
          </p:cNvGraphicFramePr>
          <p:nvPr>
            <p:extLst>
              <p:ext uri="{D42A27DB-BD31-4B8C-83A1-F6EECF244321}">
                <p14:modId xmlns:p14="http://schemas.microsoft.com/office/powerpoint/2010/main" val="3686084005"/>
              </p:ext>
            </p:extLst>
          </p:nvPr>
        </p:nvGraphicFramePr>
        <p:xfrm>
          <a:off x="239054" y="1658472"/>
          <a:ext cx="8695770" cy="4153645"/>
        </p:xfrm>
        <a:graphic>
          <a:graphicData uri="http://schemas.openxmlformats.org/drawingml/2006/table">
            <a:tbl>
              <a:tblPr firstRow="1" bandRow="1">
                <a:tableStyleId>{5C22544A-7EE6-4342-B048-85BDC9FD1C3A}</a:tableStyleId>
              </a:tblPr>
              <a:tblGrid>
                <a:gridCol w="836711"/>
                <a:gridCol w="1598706"/>
                <a:gridCol w="3167529"/>
                <a:gridCol w="3092824"/>
              </a:tblGrid>
              <a:tr h="591655">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p>
                      <a:pPr algn="ctr"/>
                      <a:r>
                        <a:rPr lang="en-US" sz="2600" b="0" dirty="0" smtClean="0">
                          <a:solidFill>
                            <a:srgbClr val="FFFFFF"/>
                          </a:solidFill>
                        </a:rPr>
                        <a:t>Supply</a:t>
                      </a:r>
                      <a:r>
                        <a:rPr lang="en-US" sz="3000" b="0" dirty="0" smtClean="0">
                          <a:solidFill>
                            <a:srgbClr val="FFFFFF"/>
                          </a:solidFill>
                        </a:rPr>
                        <a:t> </a:t>
                      </a:r>
                      <a:r>
                        <a:rPr lang="en-US" sz="2600" b="0" dirty="0" smtClean="0">
                          <a:solidFill>
                            <a:srgbClr val="FFFFFF"/>
                          </a:solidFill>
                        </a:rPr>
                        <a:t>(i.e., elite discourse)</a:t>
                      </a:r>
                      <a:endParaRPr lang="en-US" sz="2600" b="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solidFill>
                      <a:schemeClr val="bg1"/>
                    </a:solidFill>
                  </a:tcPr>
                </a:tc>
              </a:tr>
              <a:tr h="518170">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2997">
                <a:tc rowSpan="2">
                  <a:txBody>
                    <a:bodyPr/>
                    <a:lstStyle/>
                    <a:p>
                      <a:pPr algn="ctr"/>
                      <a:r>
                        <a:rPr lang="en-US" sz="2600" dirty="0" smtClean="0">
                          <a:solidFill>
                            <a:srgbClr val="FFFFFF"/>
                          </a:solidFill>
                        </a:rPr>
                        <a:t>Demand</a:t>
                      </a:r>
                    </a:p>
                    <a:p>
                      <a:pPr algn="ctr"/>
                      <a:r>
                        <a:rPr lang="en-US" sz="2400" dirty="0" smtClean="0">
                          <a:solidFill>
                            <a:srgbClr val="FFFFFF"/>
                          </a:solidFill>
                        </a:rPr>
                        <a:t>(i.e., popular</a:t>
                      </a:r>
                      <a:r>
                        <a:rPr lang="en-US" sz="2400" baseline="0" dirty="0" smtClean="0">
                          <a:solidFill>
                            <a:srgbClr val="FFFFFF"/>
                          </a:solidFill>
                        </a:rPr>
                        <a:t> attitudes)</a:t>
                      </a:r>
                      <a:endParaRPr lang="en-US" sz="2400" dirty="0">
                        <a:solidFill>
                          <a:srgbClr val="FFFFFF"/>
                        </a:solidFill>
                      </a:endParaRPr>
                    </a:p>
                  </a:txBody>
                  <a:tcPr vert="vert270"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No change. Cannot account for changing outcomes without another intervening factor (i.e.,</a:t>
                      </a:r>
                    </a:p>
                    <a:p>
                      <a:r>
                        <a:rPr lang="en-US" sz="2000" b="0" i="0" u="none" strike="noStrike" kern="1200" baseline="0" dirty="0" smtClean="0">
                          <a:solidFill>
                            <a:srgbClr val="595959"/>
                          </a:solidFill>
                          <a:latin typeface="+mn-lt"/>
                          <a:ea typeface="+mn-ea"/>
                          <a:cs typeface="+mn-cs"/>
                        </a:rPr>
                        <a:t>contextual shifts in</a:t>
                      </a:r>
                    </a:p>
                    <a:p>
                      <a:r>
                        <a:rPr lang="en-US" sz="2000" b="0" i="0" u="none" strike="noStrike" kern="1200" baseline="0" dirty="0" smtClean="0">
                          <a:solidFill>
                            <a:srgbClr val="595959"/>
                          </a:solidFill>
                          <a:latin typeface="+mn-lt"/>
                          <a:ea typeface="+mn-ea"/>
                          <a:cs typeface="+mn-cs"/>
                        </a:rPr>
                        <a:t>resonance).</a:t>
                      </a:r>
                      <a:endParaRPr lang="en-US" sz="2000" dirty="0">
                        <a:solidFill>
                          <a:srgbClr val="595959"/>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Pre-existing demand is met by new entrants into political field or discursive shifts among existing political parties.</a:t>
                      </a:r>
                      <a:endParaRPr lang="en-US" sz="2000" dirty="0">
                        <a:solidFill>
                          <a:srgbClr val="595959"/>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1060823">
                <a:tc vMerge="1">
                  <a:txBody>
                    <a:bodyPr/>
                    <a:lstStyle/>
                    <a:p>
                      <a:endParaRPr lang="en-US" dirty="0"/>
                    </a:p>
                  </a:txBody>
                  <a:tcPr>
                    <a:solidFill>
                      <a:schemeClr val="bg1"/>
                    </a:solidFill>
                  </a:tcPr>
                </a:tc>
                <a:tc>
                  <a:txBody>
                    <a:bodyPr/>
                    <a:lstStyle/>
                    <a:p>
                      <a:pPr algn="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Changes in attitudes lead to alignment of public with pre-existing political claims.</a:t>
                      </a:r>
                      <a:endParaRPr lang="en-US" sz="2000" dirty="0">
                        <a:solidFill>
                          <a:srgbClr val="FFFFFF"/>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Fringe politics become mainstream, as both supply and demand increase.</a:t>
                      </a:r>
                      <a:endParaRPr lang="en-US" sz="2000" dirty="0">
                        <a:solidFill>
                          <a:srgbClr val="595959"/>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019034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Four possible scenarios</a:t>
            </a:r>
          </a:p>
        </p:txBody>
      </p:sp>
      <p:graphicFrame>
        <p:nvGraphicFramePr>
          <p:cNvPr id="2" name="Table 1"/>
          <p:cNvGraphicFramePr>
            <a:graphicFrameLocks noGrp="1"/>
          </p:cNvGraphicFramePr>
          <p:nvPr>
            <p:extLst>
              <p:ext uri="{D42A27DB-BD31-4B8C-83A1-F6EECF244321}">
                <p14:modId xmlns:p14="http://schemas.microsoft.com/office/powerpoint/2010/main" val="2642723901"/>
              </p:ext>
            </p:extLst>
          </p:nvPr>
        </p:nvGraphicFramePr>
        <p:xfrm>
          <a:off x="239054" y="1658472"/>
          <a:ext cx="8695770" cy="4153645"/>
        </p:xfrm>
        <a:graphic>
          <a:graphicData uri="http://schemas.openxmlformats.org/drawingml/2006/table">
            <a:tbl>
              <a:tblPr firstRow="1" bandRow="1">
                <a:tableStyleId>{5C22544A-7EE6-4342-B048-85BDC9FD1C3A}</a:tableStyleId>
              </a:tblPr>
              <a:tblGrid>
                <a:gridCol w="836711"/>
                <a:gridCol w="1598706"/>
                <a:gridCol w="3167529"/>
                <a:gridCol w="3092824"/>
              </a:tblGrid>
              <a:tr h="591655">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p>
                      <a:pPr algn="ctr"/>
                      <a:r>
                        <a:rPr lang="en-US" sz="2600" b="0" dirty="0" smtClean="0">
                          <a:solidFill>
                            <a:srgbClr val="FFFFFF"/>
                          </a:solidFill>
                        </a:rPr>
                        <a:t>Supply</a:t>
                      </a:r>
                      <a:r>
                        <a:rPr lang="en-US" sz="3000" b="0" dirty="0" smtClean="0">
                          <a:solidFill>
                            <a:srgbClr val="FFFFFF"/>
                          </a:solidFill>
                        </a:rPr>
                        <a:t> </a:t>
                      </a:r>
                      <a:r>
                        <a:rPr lang="en-US" sz="2600" b="0" dirty="0" smtClean="0">
                          <a:solidFill>
                            <a:srgbClr val="FFFFFF"/>
                          </a:solidFill>
                        </a:rPr>
                        <a:t>(i.e., elite discourse)</a:t>
                      </a:r>
                      <a:endParaRPr lang="en-US" sz="2600" b="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solidFill>
                      <a:schemeClr val="bg1"/>
                    </a:solidFill>
                  </a:tcPr>
                </a:tc>
              </a:tr>
              <a:tr h="518170">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2997">
                <a:tc rowSpan="2">
                  <a:txBody>
                    <a:bodyPr/>
                    <a:lstStyle/>
                    <a:p>
                      <a:pPr algn="ctr"/>
                      <a:r>
                        <a:rPr lang="en-US" sz="2600" dirty="0" smtClean="0">
                          <a:solidFill>
                            <a:srgbClr val="FFFFFF"/>
                          </a:solidFill>
                        </a:rPr>
                        <a:t>Demand</a:t>
                      </a:r>
                    </a:p>
                    <a:p>
                      <a:pPr algn="ctr"/>
                      <a:r>
                        <a:rPr lang="en-US" sz="2400" dirty="0" smtClean="0">
                          <a:solidFill>
                            <a:srgbClr val="FFFFFF"/>
                          </a:solidFill>
                        </a:rPr>
                        <a:t>(i.e., popular</a:t>
                      </a:r>
                      <a:r>
                        <a:rPr lang="en-US" sz="2400" baseline="0" dirty="0" smtClean="0">
                          <a:solidFill>
                            <a:srgbClr val="FFFFFF"/>
                          </a:solidFill>
                        </a:rPr>
                        <a:t> attitudes)</a:t>
                      </a:r>
                      <a:endParaRPr lang="en-US" sz="2400" dirty="0">
                        <a:solidFill>
                          <a:srgbClr val="FFFFFF"/>
                        </a:solidFill>
                      </a:endParaRPr>
                    </a:p>
                  </a:txBody>
                  <a:tcPr vert="vert270"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No change. Cannot account for changing outcomes without another intervening factor (i.e.,</a:t>
                      </a:r>
                    </a:p>
                    <a:p>
                      <a:r>
                        <a:rPr lang="en-US" sz="2000" b="0" i="0" u="none" strike="noStrike" kern="1200" baseline="0" dirty="0" smtClean="0">
                          <a:solidFill>
                            <a:srgbClr val="595959"/>
                          </a:solidFill>
                          <a:latin typeface="+mn-lt"/>
                          <a:ea typeface="+mn-ea"/>
                          <a:cs typeface="+mn-cs"/>
                        </a:rPr>
                        <a:t>contextual shifts in</a:t>
                      </a:r>
                    </a:p>
                    <a:p>
                      <a:r>
                        <a:rPr lang="en-US" sz="2000" b="0" i="0" u="none" strike="noStrike" kern="1200" baseline="0" dirty="0" smtClean="0">
                          <a:solidFill>
                            <a:srgbClr val="595959"/>
                          </a:solidFill>
                          <a:latin typeface="+mn-lt"/>
                          <a:ea typeface="+mn-ea"/>
                          <a:cs typeface="+mn-cs"/>
                        </a:rPr>
                        <a:t>resonance).</a:t>
                      </a:r>
                      <a:endParaRPr lang="en-US" sz="2000" dirty="0">
                        <a:solidFill>
                          <a:srgbClr val="595959"/>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Pre-existing demand is met by new entrants into political field or discursive shifts among existing political parties.</a:t>
                      </a:r>
                      <a:endParaRPr lang="en-US" sz="2000" dirty="0">
                        <a:solidFill>
                          <a:srgbClr val="595959"/>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1060823">
                <a:tc vMerge="1">
                  <a:txBody>
                    <a:bodyPr/>
                    <a:lstStyle/>
                    <a:p>
                      <a:endParaRPr lang="en-US" dirty="0"/>
                    </a:p>
                  </a:txBody>
                  <a:tcPr>
                    <a:solidFill>
                      <a:schemeClr val="bg1"/>
                    </a:solidFill>
                  </a:tcPr>
                </a:tc>
                <a:tc>
                  <a:txBody>
                    <a:bodyPr/>
                    <a:lstStyle/>
                    <a:p>
                      <a:pPr algn="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Changes in attitudes lead to alignment of public with pre-existing political claims.</a:t>
                      </a:r>
                      <a:endParaRPr lang="en-US" sz="2000" dirty="0">
                        <a:solidFill>
                          <a:srgbClr val="595959"/>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Fringe politics become mainstream, as both supply and demand increase.</a:t>
                      </a:r>
                      <a:endParaRPr lang="en-US" sz="2000" dirty="0">
                        <a:solidFill>
                          <a:srgbClr val="FFFFFF"/>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9111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Four possible scenarios</a:t>
            </a:r>
          </a:p>
        </p:txBody>
      </p:sp>
      <p:graphicFrame>
        <p:nvGraphicFramePr>
          <p:cNvPr id="2" name="Table 1"/>
          <p:cNvGraphicFramePr>
            <a:graphicFrameLocks noGrp="1"/>
          </p:cNvGraphicFramePr>
          <p:nvPr>
            <p:extLst>
              <p:ext uri="{D42A27DB-BD31-4B8C-83A1-F6EECF244321}">
                <p14:modId xmlns:p14="http://schemas.microsoft.com/office/powerpoint/2010/main" val="255637240"/>
              </p:ext>
            </p:extLst>
          </p:nvPr>
        </p:nvGraphicFramePr>
        <p:xfrm>
          <a:off x="239054" y="1658472"/>
          <a:ext cx="8695770" cy="4153645"/>
        </p:xfrm>
        <a:graphic>
          <a:graphicData uri="http://schemas.openxmlformats.org/drawingml/2006/table">
            <a:tbl>
              <a:tblPr firstRow="1" bandRow="1">
                <a:tableStyleId>{5C22544A-7EE6-4342-B048-85BDC9FD1C3A}</a:tableStyleId>
              </a:tblPr>
              <a:tblGrid>
                <a:gridCol w="836711"/>
                <a:gridCol w="1598706"/>
                <a:gridCol w="3167529"/>
                <a:gridCol w="3092824"/>
              </a:tblGrid>
              <a:tr h="591655">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p>
                      <a:pPr algn="ctr"/>
                      <a:r>
                        <a:rPr lang="en-US" sz="2600" b="0" dirty="0" smtClean="0">
                          <a:solidFill>
                            <a:srgbClr val="FFFFFF"/>
                          </a:solidFill>
                        </a:rPr>
                        <a:t>Supply</a:t>
                      </a:r>
                      <a:r>
                        <a:rPr lang="en-US" sz="3000" b="0" dirty="0" smtClean="0">
                          <a:solidFill>
                            <a:srgbClr val="FFFFFF"/>
                          </a:solidFill>
                        </a:rPr>
                        <a:t> </a:t>
                      </a:r>
                      <a:r>
                        <a:rPr lang="en-US" sz="2600" b="0" dirty="0" smtClean="0">
                          <a:solidFill>
                            <a:srgbClr val="FFFFFF"/>
                          </a:solidFill>
                        </a:rPr>
                        <a:t>(i.e., elite discourse)</a:t>
                      </a:r>
                      <a:endParaRPr lang="en-US" sz="2600" b="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solidFill>
                      <a:schemeClr val="bg1"/>
                    </a:solidFill>
                  </a:tcPr>
                </a:tc>
              </a:tr>
              <a:tr h="518170">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2997">
                <a:tc rowSpan="2">
                  <a:txBody>
                    <a:bodyPr/>
                    <a:lstStyle/>
                    <a:p>
                      <a:pPr algn="ctr"/>
                      <a:r>
                        <a:rPr lang="en-US" sz="2600" dirty="0" smtClean="0">
                          <a:solidFill>
                            <a:srgbClr val="FFFFFF"/>
                          </a:solidFill>
                        </a:rPr>
                        <a:t>Demand</a:t>
                      </a:r>
                    </a:p>
                    <a:p>
                      <a:pPr algn="ctr"/>
                      <a:r>
                        <a:rPr lang="en-US" sz="2400" dirty="0" smtClean="0">
                          <a:solidFill>
                            <a:srgbClr val="FFFFFF"/>
                          </a:solidFill>
                        </a:rPr>
                        <a:t>(i.e., popular</a:t>
                      </a:r>
                      <a:r>
                        <a:rPr lang="en-US" sz="2400" baseline="0" dirty="0" smtClean="0">
                          <a:solidFill>
                            <a:srgbClr val="FFFFFF"/>
                          </a:solidFill>
                        </a:rPr>
                        <a:t> attitudes)</a:t>
                      </a:r>
                      <a:endParaRPr lang="en-US" sz="2400" dirty="0">
                        <a:solidFill>
                          <a:srgbClr val="FFFFFF"/>
                        </a:solidFill>
                      </a:endParaRPr>
                    </a:p>
                  </a:txBody>
                  <a:tcPr vert="vert270"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No change. Cannot account for changing outcomes without another intervening factor (i.e.,</a:t>
                      </a:r>
                    </a:p>
                    <a:p>
                      <a:r>
                        <a:rPr lang="en-US" sz="2000" b="0" i="0" u="none" strike="noStrike" kern="1200" baseline="0" dirty="0" smtClean="0">
                          <a:solidFill>
                            <a:srgbClr val="FFFFFF"/>
                          </a:solidFill>
                          <a:latin typeface="+mn-lt"/>
                          <a:ea typeface="+mn-ea"/>
                          <a:cs typeface="+mn-cs"/>
                        </a:rPr>
                        <a:t>contextual shifts in</a:t>
                      </a:r>
                    </a:p>
                    <a:p>
                      <a:r>
                        <a:rPr lang="en-US" sz="2000" b="0" i="0" u="none" strike="noStrike" kern="1200" baseline="0" dirty="0" smtClean="0">
                          <a:solidFill>
                            <a:srgbClr val="FFFFFF"/>
                          </a:solidFill>
                          <a:latin typeface="+mn-lt"/>
                          <a:ea typeface="+mn-ea"/>
                          <a:cs typeface="+mn-cs"/>
                        </a:rPr>
                        <a:t>resonance).</a:t>
                      </a:r>
                      <a:endParaRPr lang="en-US" sz="2000" dirty="0">
                        <a:solidFill>
                          <a:srgbClr val="FFFFFF"/>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Pre-existing demand is met by new entrants into political field or discursive shifts among existing political parties.</a:t>
                      </a:r>
                      <a:endParaRPr lang="en-US" sz="2000" dirty="0">
                        <a:solidFill>
                          <a:srgbClr val="595959"/>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1060823">
                <a:tc vMerge="1">
                  <a:txBody>
                    <a:bodyPr/>
                    <a:lstStyle/>
                    <a:p>
                      <a:endParaRPr lang="en-US" dirty="0"/>
                    </a:p>
                  </a:txBody>
                  <a:tcPr>
                    <a:solidFill>
                      <a:schemeClr val="bg1"/>
                    </a:solidFill>
                  </a:tcPr>
                </a:tc>
                <a:tc>
                  <a:txBody>
                    <a:bodyPr/>
                    <a:lstStyle/>
                    <a:p>
                      <a:pPr algn="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Changes in attitudes lead to alignment of public with pre-existing political claims.</a:t>
                      </a:r>
                      <a:endParaRPr lang="en-US" sz="2000" dirty="0">
                        <a:solidFill>
                          <a:srgbClr val="595959"/>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Fringe politics become mainstream, as both supply and demand increase.</a:t>
                      </a:r>
                      <a:endParaRPr lang="en-US" sz="2000" dirty="0">
                        <a:solidFill>
                          <a:srgbClr val="595959"/>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5227031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Supply side</a:t>
            </a:r>
          </a:p>
          <a:p>
            <a:pPr marL="0" indent="0">
              <a:spcBef>
                <a:spcPts val="0"/>
              </a:spcBef>
              <a:spcAft>
                <a:spcPts val="800"/>
              </a:spcAft>
              <a:buNone/>
            </a:pPr>
            <a:r>
              <a:rPr lang="en-US" sz="2600" dirty="0" smtClean="0">
                <a:solidFill>
                  <a:srgbClr val="FFFFFF"/>
                </a:solidFill>
              </a:rPr>
              <a:t>Populism as widely available strategy on both right and left</a:t>
            </a:r>
          </a:p>
          <a:p>
            <a:pPr marL="400050" lvl="1" indent="0">
              <a:spcBef>
                <a:spcPts val="0"/>
              </a:spcBef>
              <a:spcAft>
                <a:spcPts val="800"/>
              </a:spcAft>
              <a:buNone/>
            </a:pPr>
            <a:r>
              <a:rPr lang="en-US" sz="2200" dirty="0" smtClean="0">
                <a:solidFill>
                  <a:srgbClr val="FFFFFF"/>
                </a:solidFill>
              </a:rPr>
              <a:t>Evidence from my research with Noam </a:t>
            </a:r>
            <a:r>
              <a:rPr lang="en-US" sz="2200" dirty="0" err="1" smtClean="0">
                <a:solidFill>
                  <a:srgbClr val="FFFFFF"/>
                </a:solidFill>
              </a:rPr>
              <a:t>Gidron</a:t>
            </a:r>
            <a:r>
              <a:rPr lang="en-US" sz="2200" dirty="0" smtClean="0">
                <a:solidFill>
                  <a:srgbClr val="FFFFFF"/>
                </a:solidFill>
              </a:rPr>
              <a:t> on U.S. presidential elections and European Parliament plenary debates + historical evidence (</a:t>
            </a:r>
            <a:r>
              <a:rPr lang="en-US" sz="2200" dirty="0" err="1" smtClean="0">
                <a:solidFill>
                  <a:srgbClr val="FFFFFF"/>
                </a:solidFill>
              </a:rPr>
              <a:t>Kazin</a:t>
            </a:r>
            <a:r>
              <a:rPr lang="en-US" sz="2200" dirty="0" smtClean="0">
                <a:solidFill>
                  <a:srgbClr val="FFFFFF"/>
                </a:solidFill>
              </a:rPr>
              <a:t>, Mudde, </a:t>
            </a:r>
            <a:r>
              <a:rPr lang="en-US" sz="2200" dirty="0" err="1" smtClean="0">
                <a:solidFill>
                  <a:srgbClr val="FFFFFF"/>
                </a:solidFill>
              </a:rPr>
              <a:t>Kitschelt</a:t>
            </a:r>
            <a:r>
              <a:rPr lang="en-US" sz="2200" dirty="0" smtClean="0">
                <a:solidFill>
                  <a:srgbClr val="FFFFFF"/>
                </a:solidFill>
              </a:rPr>
              <a:t>)</a:t>
            </a:r>
          </a:p>
          <a:p>
            <a:pPr marL="0" indent="0">
              <a:spcBef>
                <a:spcPts val="0"/>
              </a:spcBef>
              <a:spcAft>
                <a:spcPts val="800"/>
              </a:spcAft>
              <a:buNone/>
            </a:pPr>
            <a:r>
              <a:rPr lang="en-US" sz="2600" dirty="0" smtClean="0">
                <a:solidFill>
                  <a:srgbClr val="FFFFFF"/>
                </a:solidFill>
              </a:rPr>
              <a:t>Nationalism has a long history in U.S. and Europe</a:t>
            </a:r>
          </a:p>
          <a:p>
            <a:pPr marL="400050" lvl="2" indent="0">
              <a:spcBef>
                <a:spcPts val="0"/>
              </a:spcBef>
              <a:spcAft>
                <a:spcPts val="800"/>
              </a:spcAft>
              <a:buNone/>
            </a:pPr>
            <a:r>
              <a:rPr lang="en-US" sz="2200" dirty="0">
                <a:solidFill>
                  <a:srgbClr val="FFFFFF"/>
                </a:solidFill>
              </a:rPr>
              <a:t>Competing models of the nation (R. Smith</a:t>
            </a:r>
            <a:r>
              <a:rPr lang="en-US" sz="2200" dirty="0" smtClean="0">
                <a:solidFill>
                  <a:srgbClr val="FFFFFF"/>
                </a:solidFill>
              </a:rPr>
              <a:t>), multiple waves of ethno-nationalism (Southern Strategy, English-only, Buchanan, etc.)</a:t>
            </a:r>
          </a:p>
          <a:p>
            <a:pPr marL="0" indent="0">
              <a:spcBef>
                <a:spcPts val="0"/>
              </a:spcBef>
              <a:spcAft>
                <a:spcPts val="800"/>
              </a:spcAft>
              <a:buNone/>
            </a:pPr>
            <a:r>
              <a:rPr lang="en-US" sz="2600" dirty="0" smtClean="0">
                <a:solidFill>
                  <a:srgbClr val="FFFFFF"/>
                </a:solidFill>
              </a:rPr>
              <a:t>Authoritarianism more difficult to observe when not in power</a:t>
            </a:r>
          </a:p>
          <a:p>
            <a:pPr marL="400050" lvl="1" indent="0">
              <a:spcBef>
                <a:spcPts val="0"/>
              </a:spcBef>
              <a:spcAft>
                <a:spcPts val="1200"/>
              </a:spcAft>
              <a:buNone/>
            </a:pPr>
            <a:r>
              <a:rPr lang="en-US" sz="2200" dirty="0" smtClean="0">
                <a:solidFill>
                  <a:srgbClr val="FFFFFF"/>
                </a:solidFill>
              </a:rPr>
              <a:t>Nonetheless, recurrent theme in U.S. politics (McCarthy, Nixon, GOP in recent years) and part of European radical right since 1970s</a:t>
            </a:r>
          </a:p>
          <a:p>
            <a:pPr marL="0" lvl="1" indent="0">
              <a:spcBef>
                <a:spcPts val="0"/>
              </a:spcBef>
              <a:spcAft>
                <a:spcPts val="1200"/>
              </a:spcAft>
              <a:buNone/>
            </a:pPr>
            <a:r>
              <a:rPr lang="en-US" sz="2600" dirty="0" smtClean="0">
                <a:solidFill>
                  <a:srgbClr val="FFFFFF"/>
                </a:solidFill>
              </a:rPr>
              <a:t>But, discursive mix has further diffused </a:t>
            </a:r>
            <a:r>
              <a:rPr lang="en-US" sz="2600" dirty="0">
                <a:solidFill>
                  <a:srgbClr val="FFFFFF"/>
                </a:solidFill>
              </a:rPr>
              <a:t>in recent </a:t>
            </a:r>
            <a:r>
              <a:rPr lang="en-US" sz="2600" dirty="0" smtClean="0">
                <a:solidFill>
                  <a:srgbClr val="FFFFFF"/>
                </a:solidFill>
              </a:rPr>
              <a:t>decades</a:t>
            </a:r>
            <a:endParaRPr lang="en-US" sz="2600" dirty="0">
              <a:solidFill>
                <a:srgbClr val="FFFFFF"/>
              </a:solidFill>
            </a:endParaRPr>
          </a:p>
        </p:txBody>
      </p:sp>
    </p:spTree>
    <p:extLst>
      <p:ext uri="{BB962C8B-B14F-4D97-AF65-F5344CB8AC3E}">
        <p14:creationId xmlns:p14="http://schemas.microsoft.com/office/powerpoint/2010/main" val="7533322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Supply side</a:t>
            </a:r>
          </a:p>
        </p:txBody>
      </p:sp>
      <p:pic>
        <p:nvPicPr>
          <p:cNvPr id="4" name="Picture 3" descr="Screen Shot 2017-11-28 at 7.07.58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709" y="1485208"/>
            <a:ext cx="7052294" cy="5022800"/>
          </a:xfrm>
          <a:prstGeom prst="rect">
            <a:avLst/>
          </a:prstGeom>
        </p:spPr>
      </p:pic>
    </p:spTree>
    <p:extLst>
      <p:ext uri="{BB962C8B-B14F-4D97-AF65-F5344CB8AC3E}">
        <p14:creationId xmlns:p14="http://schemas.microsoft.com/office/powerpoint/2010/main" val="28184704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Demand side</a:t>
            </a:r>
          </a:p>
          <a:p>
            <a:pPr marL="0" indent="0">
              <a:spcBef>
                <a:spcPts val="0"/>
              </a:spcBef>
              <a:spcAft>
                <a:spcPts val="800"/>
              </a:spcAft>
              <a:buNone/>
            </a:pPr>
            <a:r>
              <a:rPr lang="en-US" sz="2600" dirty="0" smtClean="0">
                <a:solidFill>
                  <a:srgbClr val="FFFFFF"/>
                </a:solidFill>
              </a:rPr>
              <a:t>Populism: mistrust of elites, experts, and institutions</a:t>
            </a:r>
          </a:p>
          <a:p>
            <a:pPr marL="400050" lvl="1" indent="0">
              <a:spcBef>
                <a:spcPts val="0"/>
              </a:spcBef>
              <a:spcAft>
                <a:spcPts val="800"/>
              </a:spcAft>
              <a:buNone/>
            </a:pPr>
            <a:r>
              <a:rPr lang="en-US" sz="2200" dirty="0" smtClean="0">
                <a:solidFill>
                  <a:srgbClr val="FFFFFF"/>
                </a:solidFill>
              </a:rPr>
              <a:t>Evidence mixed: downward trends in trust in the EU and the US government; trust in European national governments varies across  countries (creditor vs. debtor) </a:t>
            </a:r>
            <a:r>
              <a:rPr lang="mr-IN" sz="2200" dirty="0" smtClean="0">
                <a:solidFill>
                  <a:srgbClr val="FFFFFF"/>
                </a:solidFill>
              </a:rPr>
              <a:t>–</a:t>
            </a:r>
            <a:r>
              <a:rPr lang="en-US" sz="2200" dirty="0" smtClean="0">
                <a:solidFill>
                  <a:srgbClr val="FFFFFF"/>
                </a:solidFill>
              </a:rPr>
              <a:t> but problems with this explanation</a:t>
            </a:r>
          </a:p>
          <a:p>
            <a:pPr marL="0" indent="0">
              <a:spcBef>
                <a:spcPts val="0"/>
              </a:spcBef>
              <a:spcAft>
                <a:spcPts val="800"/>
              </a:spcAft>
              <a:buNone/>
            </a:pPr>
            <a:r>
              <a:rPr lang="en-US" sz="2600" dirty="0" smtClean="0">
                <a:solidFill>
                  <a:srgbClr val="FFFFFF"/>
                </a:solidFill>
              </a:rPr>
              <a:t>Nationalism: symbolic boundaries, pride, chauvinism</a:t>
            </a:r>
          </a:p>
          <a:p>
            <a:pPr marL="400050" lvl="2" indent="0">
              <a:spcBef>
                <a:spcPts val="0"/>
              </a:spcBef>
              <a:spcAft>
                <a:spcPts val="800"/>
              </a:spcAft>
              <a:buNone/>
            </a:pPr>
            <a:r>
              <a:rPr lang="en-US" sz="2200" dirty="0" smtClean="0">
                <a:solidFill>
                  <a:srgbClr val="FFFFFF"/>
                </a:solidFill>
              </a:rPr>
              <a:t>Stability </a:t>
            </a:r>
            <a:r>
              <a:rPr lang="en-US" sz="2200" dirty="0">
                <a:solidFill>
                  <a:srgbClr val="FFFFFF"/>
                </a:solidFill>
              </a:rPr>
              <a:t>in content and distribution of nationalist </a:t>
            </a:r>
            <a:r>
              <a:rPr lang="en-US" sz="2200" dirty="0" smtClean="0">
                <a:solidFill>
                  <a:srgbClr val="FFFFFF"/>
                </a:solidFill>
              </a:rPr>
              <a:t>cleavages, no increase in anti-immigrant sentiments</a:t>
            </a:r>
          </a:p>
          <a:p>
            <a:pPr marL="0" indent="0">
              <a:spcBef>
                <a:spcPts val="0"/>
              </a:spcBef>
              <a:spcAft>
                <a:spcPts val="800"/>
              </a:spcAft>
              <a:buNone/>
            </a:pPr>
            <a:r>
              <a:rPr lang="en-US" sz="2600" dirty="0" smtClean="0">
                <a:solidFill>
                  <a:srgbClr val="FFFFFF"/>
                </a:solidFill>
              </a:rPr>
              <a:t>Authoritarianism: rejection of democracy (+ personality trait) </a:t>
            </a:r>
          </a:p>
          <a:p>
            <a:pPr marL="400050" lvl="1" indent="0">
              <a:spcBef>
                <a:spcPts val="0"/>
              </a:spcBef>
              <a:spcAft>
                <a:spcPts val="800"/>
              </a:spcAft>
              <a:buNone/>
            </a:pPr>
            <a:r>
              <a:rPr lang="en-US" sz="2200" dirty="0" smtClean="0">
                <a:solidFill>
                  <a:srgbClr val="FFFFFF"/>
                </a:solidFill>
              </a:rPr>
              <a:t>Little systematic evidence for secular increase (except UK, </a:t>
            </a:r>
            <a:r>
              <a:rPr lang="en-US" sz="2200" dirty="0" err="1" smtClean="0">
                <a:solidFill>
                  <a:srgbClr val="FFFFFF"/>
                </a:solidFill>
              </a:rPr>
              <a:t>Foa</a:t>
            </a:r>
            <a:r>
              <a:rPr lang="en-US" sz="2200" dirty="0" smtClean="0">
                <a:solidFill>
                  <a:srgbClr val="FFFFFF"/>
                </a:solidFill>
              </a:rPr>
              <a:t> and </a:t>
            </a:r>
            <a:r>
              <a:rPr lang="en-US" sz="2200" dirty="0" err="1" smtClean="0">
                <a:solidFill>
                  <a:srgbClr val="FFFFFF"/>
                </a:solidFill>
              </a:rPr>
              <a:t>Mounk’s</a:t>
            </a:r>
            <a:r>
              <a:rPr lang="en-US" sz="2200" dirty="0" smtClean="0">
                <a:solidFill>
                  <a:srgbClr val="FFFFFF"/>
                </a:solidFill>
              </a:rPr>
              <a:t> comparative study widely criticized)</a:t>
            </a:r>
          </a:p>
        </p:txBody>
      </p:sp>
    </p:spTree>
    <p:extLst>
      <p:ext uri="{BB962C8B-B14F-4D97-AF65-F5344CB8AC3E}">
        <p14:creationId xmlns:p14="http://schemas.microsoft.com/office/powerpoint/2010/main" val="6249558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2" name="Picture 1" descr="Screen Shot 2016-11-30 at 11.29.20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100" y="1619267"/>
            <a:ext cx="3924300" cy="3956033"/>
          </a:xfrm>
          <a:prstGeom prst="rect">
            <a:avLst/>
          </a:prstGeom>
        </p:spPr>
      </p:pic>
      <p:pic>
        <p:nvPicPr>
          <p:cNvPr id="5" name="Picture 4" descr="Screen Shot 2016-11-30 at 11.29.20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37100" y="1619267"/>
            <a:ext cx="3924300" cy="3949700"/>
          </a:xfrm>
          <a:prstGeom prst="rect">
            <a:avLst/>
          </a:prstGeom>
        </p:spPr>
      </p:pic>
    </p:spTree>
    <p:extLst>
      <p:ext uri="{BB962C8B-B14F-4D97-AF65-F5344CB8AC3E}">
        <p14:creationId xmlns:p14="http://schemas.microsoft.com/office/powerpoint/2010/main" val="398930663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Radical-right politics: why now?</a:t>
            </a:r>
          </a:p>
        </p:txBody>
      </p:sp>
      <p:graphicFrame>
        <p:nvGraphicFramePr>
          <p:cNvPr id="17" name="Chart 16"/>
          <p:cNvGraphicFramePr>
            <a:graphicFrameLocks/>
          </p:cNvGraphicFramePr>
          <p:nvPr>
            <p:extLst>
              <p:ext uri="{D42A27DB-BD31-4B8C-83A1-F6EECF244321}">
                <p14:modId xmlns:p14="http://schemas.microsoft.com/office/powerpoint/2010/main" val="3091234727"/>
              </p:ext>
            </p:extLst>
          </p:nvPr>
        </p:nvGraphicFramePr>
        <p:xfrm>
          <a:off x="228983" y="1908790"/>
          <a:ext cx="8604965" cy="4373347"/>
        </p:xfrm>
        <a:graphic>
          <a:graphicData uri="http://schemas.openxmlformats.org/drawingml/2006/chart">
            <c:chart xmlns:c="http://schemas.openxmlformats.org/drawingml/2006/chart" xmlns:r="http://schemas.openxmlformats.org/officeDocument/2006/relationships" r:id="rId2"/>
          </a:graphicData>
        </a:graphic>
      </p:graphicFrame>
      <p:sp>
        <p:nvSpPr>
          <p:cNvPr id="18" name="Content Placeholder 1"/>
          <p:cNvSpPr>
            <a:spLocks noGrp="1"/>
          </p:cNvSpPr>
          <p:nvPr>
            <p:ph idx="1"/>
          </p:nvPr>
        </p:nvSpPr>
        <p:spPr>
          <a:xfrm>
            <a:off x="244592" y="884296"/>
            <a:ext cx="8899407" cy="5484518"/>
          </a:xfrm>
        </p:spPr>
        <p:txBody>
          <a:bodyPr/>
          <a:lstStyle/>
          <a:p>
            <a:pPr marL="0" indent="0">
              <a:spcBef>
                <a:spcPts val="1200"/>
              </a:spcBef>
              <a:spcAft>
                <a:spcPts val="1200"/>
              </a:spcAft>
              <a:buNone/>
            </a:pPr>
            <a:r>
              <a:rPr lang="en-US" sz="3000" dirty="0" smtClean="0">
                <a:solidFill>
                  <a:srgbClr val="8EB4E3"/>
                </a:solidFill>
              </a:rPr>
              <a:t>Relative prevalence of four national schemas over time (U.S., 1996-2012)</a:t>
            </a:r>
          </a:p>
          <a:p>
            <a:pPr marL="0" indent="0">
              <a:spcBef>
                <a:spcPts val="1300"/>
              </a:spcBef>
              <a:buNone/>
            </a:pPr>
            <a:endParaRPr lang="en-US" sz="3000" dirty="0" smtClean="0"/>
          </a:p>
        </p:txBody>
      </p:sp>
    </p:spTree>
    <p:extLst>
      <p:ext uri="{BB962C8B-B14F-4D97-AF65-F5344CB8AC3E}">
        <p14:creationId xmlns:p14="http://schemas.microsoft.com/office/powerpoint/2010/main" val="4154113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6" name="Picture 5" descr="Screen Shot 2016-11-30 at 11.23.0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259" y="736600"/>
            <a:ext cx="7915482" cy="5803900"/>
          </a:xfrm>
          <a:prstGeom prst="rect">
            <a:avLst/>
          </a:prstGeom>
        </p:spPr>
      </p:pic>
    </p:spTree>
    <p:extLst>
      <p:ext uri="{BB962C8B-B14F-4D97-AF65-F5344CB8AC3E}">
        <p14:creationId xmlns:p14="http://schemas.microsoft.com/office/powerpoint/2010/main" val="25701968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8EB4E3"/>
                </a:solidFill>
              </a:rPr>
              <a:t>Four goals</a:t>
            </a:r>
            <a:endParaRPr lang="en-US" dirty="0">
              <a:solidFill>
                <a:srgbClr val="8EB4E3"/>
              </a:solidFill>
            </a:endParaRPr>
          </a:p>
          <a:p>
            <a:pPr marL="514350" indent="-514350">
              <a:spcBef>
                <a:spcPts val="600"/>
              </a:spcBef>
              <a:spcAft>
                <a:spcPts val="600"/>
              </a:spcAft>
              <a:buAutoNum type="arabicPeriod"/>
            </a:pPr>
            <a:r>
              <a:rPr lang="en-US" sz="2600" dirty="0" smtClean="0">
                <a:solidFill>
                  <a:srgbClr val="79A9EC"/>
                </a:solidFill>
              </a:rPr>
              <a:t>Address the conceptual confusion concerning the radical right (and to some extent, the radical left)</a:t>
            </a:r>
            <a:endParaRPr lang="en-US" sz="2600" dirty="0" smtClean="0">
              <a:solidFill>
                <a:schemeClr val="bg1">
                  <a:lumMod val="65000"/>
                  <a:lumOff val="35000"/>
                </a:schemeClr>
              </a:solidFill>
            </a:endParaRPr>
          </a:p>
          <a:p>
            <a:pPr marL="514350" indent="-514350">
              <a:spcBef>
                <a:spcPts val="600"/>
              </a:spcBef>
              <a:spcAft>
                <a:spcPts val="600"/>
              </a:spcAft>
              <a:buAutoNum type="arabicPeriod"/>
            </a:pPr>
            <a:r>
              <a:rPr lang="en-US" sz="2600" dirty="0">
                <a:solidFill>
                  <a:srgbClr val="595959"/>
                </a:solidFill>
              </a:rPr>
              <a:t>Consider trends in the cultural supply of and demand for </a:t>
            </a:r>
            <a:r>
              <a:rPr lang="en-US" sz="2600" dirty="0" smtClean="0">
                <a:solidFill>
                  <a:srgbClr val="595959"/>
                </a:solidFill>
              </a:rPr>
              <a:t>the constitutive </a:t>
            </a:r>
            <a:r>
              <a:rPr lang="en-US" sz="2600" dirty="0">
                <a:solidFill>
                  <a:srgbClr val="595959"/>
                </a:solidFill>
              </a:rPr>
              <a:t>elements of radical politics</a:t>
            </a:r>
          </a:p>
          <a:p>
            <a:pPr marL="514350" indent="-514350">
              <a:spcBef>
                <a:spcPts val="600"/>
              </a:spcBef>
              <a:spcAft>
                <a:spcPts val="600"/>
              </a:spcAft>
              <a:buAutoNum type="arabicPeriod"/>
            </a:pPr>
            <a:r>
              <a:rPr lang="en-US" sz="2600" dirty="0" smtClean="0">
                <a:solidFill>
                  <a:schemeClr val="bg1">
                    <a:lumMod val="65000"/>
                    <a:lumOff val="35000"/>
                  </a:schemeClr>
                </a:solidFill>
              </a:rPr>
              <a:t>Suggest </a:t>
            </a:r>
            <a:r>
              <a:rPr lang="en-US" sz="2600" dirty="0">
                <a:solidFill>
                  <a:schemeClr val="bg1">
                    <a:lumMod val="65000"/>
                    <a:lumOff val="35000"/>
                  </a:schemeClr>
                </a:solidFill>
              </a:rPr>
              <a:t>a structural-resonance-based explanation for the rise of radical politics</a:t>
            </a:r>
          </a:p>
          <a:p>
            <a:pPr marL="514350" indent="-514350">
              <a:spcBef>
                <a:spcPts val="600"/>
              </a:spcBef>
              <a:spcAft>
                <a:spcPts val="600"/>
              </a:spcAft>
              <a:buAutoNum type="arabicPeriod"/>
            </a:pPr>
            <a:r>
              <a:rPr lang="en-US" sz="2600" dirty="0">
                <a:solidFill>
                  <a:schemeClr val="bg1">
                    <a:lumMod val="65000"/>
                    <a:lumOff val="35000"/>
                  </a:schemeClr>
                </a:solidFill>
              </a:rPr>
              <a:t>Discuss the potential risks to democracy and group relations associated with the rise of the radical right</a:t>
            </a:r>
          </a:p>
          <a:p>
            <a:pPr marL="0" indent="0">
              <a:spcBef>
                <a:spcPts val="600"/>
              </a:spcBef>
              <a:spcAft>
                <a:spcPts val="600"/>
              </a:spcAft>
              <a:buNone/>
            </a:pPr>
            <a:r>
              <a:rPr lang="en-US" sz="2600" dirty="0">
                <a:solidFill>
                  <a:schemeClr val="bg1">
                    <a:lumMod val="65000"/>
                    <a:lumOff val="35000"/>
                  </a:schemeClr>
                </a:solidFill>
              </a:rPr>
              <a:t>Examples will focus on the US, but patterns also hold in Europe (with </a:t>
            </a:r>
            <a:r>
              <a:rPr lang="en-US" sz="2600" dirty="0" smtClean="0">
                <a:solidFill>
                  <a:schemeClr val="bg1">
                    <a:lumMod val="65000"/>
                    <a:lumOff val="35000"/>
                  </a:schemeClr>
                </a:solidFill>
              </a:rPr>
              <a:t>important differences</a:t>
            </a:r>
            <a:r>
              <a:rPr lang="en-US" sz="2600" dirty="0">
                <a:solidFill>
                  <a:schemeClr val="bg1">
                    <a:lumMod val="65000"/>
                    <a:lumOff val="35000"/>
                  </a:schemeClr>
                </a:solidFill>
              </a:rPr>
              <a:t>, which I will mention)</a:t>
            </a:r>
            <a:endParaRPr lang="en-US" sz="2600" dirty="0" smtClean="0">
              <a:solidFill>
                <a:schemeClr val="bg1">
                  <a:lumMod val="65000"/>
                  <a:lumOff val="35000"/>
                </a:schemeClr>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1709837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Radical-right politics: why now?</a:t>
            </a:r>
          </a:p>
        </p:txBody>
      </p:sp>
      <p:sp>
        <p:nvSpPr>
          <p:cNvPr id="18" name="Content Placeholder 1"/>
          <p:cNvSpPr>
            <a:spLocks noGrp="1"/>
          </p:cNvSpPr>
          <p:nvPr>
            <p:ph idx="1"/>
          </p:nvPr>
        </p:nvSpPr>
        <p:spPr>
          <a:xfrm>
            <a:off x="244592" y="884296"/>
            <a:ext cx="8899407" cy="5484518"/>
          </a:xfrm>
        </p:spPr>
        <p:txBody>
          <a:bodyPr/>
          <a:lstStyle/>
          <a:p>
            <a:pPr marL="0" indent="0">
              <a:spcBef>
                <a:spcPts val="1200"/>
              </a:spcBef>
              <a:spcAft>
                <a:spcPts val="1200"/>
              </a:spcAft>
              <a:buNone/>
            </a:pPr>
            <a:r>
              <a:rPr lang="en-US" sz="3000" dirty="0" smtClean="0">
                <a:solidFill>
                  <a:srgbClr val="8EB4E3"/>
                </a:solidFill>
              </a:rPr>
              <a:t>Attitudinal trends in Europe (Larry Bartels)</a:t>
            </a:r>
          </a:p>
          <a:p>
            <a:pPr marL="0" indent="0">
              <a:spcBef>
                <a:spcPts val="1300"/>
              </a:spcBef>
              <a:buNone/>
            </a:pPr>
            <a:endParaRPr lang="en-US" sz="3000" dirty="0" smtClean="0"/>
          </a:p>
        </p:txBody>
      </p:sp>
      <p:pic>
        <p:nvPicPr>
          <p:cNvPr id="4" name="Picture 3" descr="imrs.php.jp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391" y="1428508"/>
            <a:ext cx="5379570" cy="4966315"/>
          </a:xfrm>
          <a:prstGeom prst="rect">
            <a:avLst/>
          </a:prstGeom>
        </p:spPr>
      </p:pic>
    </p:spTree>
    <p:extLst>
      <p:ext uri="{BB962C8B-B14F-4D97-AF65-F5344CB8AC3E}">
        <p14:creationId xmlns:p14="http://schemas.microsoft.com/office/powerpoint/2010/main" val="387607442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Four possible scenarios</a:t>
            </a:r>
          </a:p>
        </p:txBody>
      </p:sp>
      <p:graphicFrame>
        <p:nvGraphicFramePr>
          <p:cNvPr id="2" name="Table 1"/>
          <p:cNvGraphicFramePr>
            <a:graphicFrameLocks noGrp="1"/>
          </p:cNvGraphicFramePr>
          <p:nvPr>
            <p:extLst>
              <p:ext uri="{D42A27DB-BD31-4B8C-83A1-F6EECF244321}">
                <p14:modId xmlns:p14="http://schemas.microsoft.com/office/powerpoint/2010/main" val="2186486772"/>
              </p:ext>
            </p:extLst>
          </p:nvPr>
        </p:nvGraphicFramePr>
        <p:xfrm>
          <a:off x="239054" y="1658472"/>
          <a:ext cx="8695770" cy="4153645"/>
        </p:xfrm>
        <a:graphic>
          <a:graphicData uri="http://schemas.openxmlformats.org/drawingml/2006/table">
            <a:tbl>
              <a:tblPr firstRow="1" bandRow="1">
                <a:tableStyleId>{5C22544A-7EE6-4342-B048-85BDC9FD1C3A}</a:tableStyleId>
              </a:tblPr>
              <a:tblGrid>
                <a:gridCol w="836711"/>
                <a:gridCol w="1598706"/>
                <a:gridCol w="3167529"/>
                <a:gridCol w="3092824"/>
              </a:tblGrid>
              <a:tr h="591655">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p>
                      <a:pPr algn="ctr"/>
                      <a:r>
                        <a:rPr lang="en-US" sz="2600" b="0" dirty="0" smtClean="0">
                          <a:solidFill>
                            <a:srgbClr val="FFFFFF"/>
                          </a:solidFill>
                        </a:rPr>
                        <a:t>Supply</a:t>
                      </a:r>
                      <a:r>
                        <a:rPr lang="en-US" sz="3000" b="0" dirty="0" smtClean="0">
                          <a:solidFill>
                            <a:srgbClr val="FFFFFF"/>
                          </a:solidFill>
                        </a:rPr>
                        <a:t> </a:t>
                      </a:r>
                      <a:r>
                        <a:rPr lang="en-US" sz="2600" b="0" dirty="0" smtClean="0">
                          <a:solidFill>
                            <a:srgbClr val="FFFFFF"/>
                          </a:solidFill>
                        </a:rPr>
                        <a:t>(i.e., elite discourse)</a:t>
                      </a:r>
                      <a:endParaRPr lang="en-US" sz="2600" b="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solidFill>
                      <a:schemeClr val="bg1"/>
                    </a:solidFill>
                  </a:tcPr>
                </a:tc>
              </a:tr>
              <a:tr h="518170">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rgbClr val="FFFFFF"/>
                        </a:solidFill>
                      </a:endParaRPr>
                    </a:p>
                  </a:txBody>
                  <a:tcPr>
                    <a:lnL w="12700" cmpd="sng">
                      <a:noFill/>
                    </a:lnL>
                    <a:lnR w="12700" cmpd="sng">
                      <a:noFill/>
                    </a:lnR>
                    <a:lnT w="381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2997">
                <a:tc rowSpan="2">
                  <a:txBody>
                    <a:bodyPr/>
                    <a:lstStyle/>
                    <a:p>
                      <a:pPr algn="ctr"/>
                      <a:r>
                        <a:rPr lang="en-US" sz="2600" dirty="0" smtClean="0">
                          <a:solidFill>
                            <a:srgbClr val="FFFFFF"/>
                          </a:solidFill>
                        </a:rPr>
                        <a:t>Demand</a:t>
                      </a:r>
                    </a:p>
                    <a:p>
                      <a:pPr algn="ctr"/>
                      <a:r>
                        <a:rPr lang="en-US" sz="2400" dirty="0" smtClean="0">
                          <a:solidFill>
                            <a:srgbClr val="FFFFFF"/>
                          </a:solidFill>
                        </a:rPr>
                        <a:t>(i.e., popular</a:t>
                      </a:r>
                      <a:r>
                        <a:rPr lang="en-US" sz="2400" baseline="0" dirty="0" smtClean="0">
                          <a:solidFill>
                            <a:srgbClr val="FFFFFF"/>
                          </a:solidFill>
                        </a:rPr>
                        <a:t> attitudes)</a:t>
                      </a:r>
                      <a:endParaRPr lang="en-US" sz="2400" dirty="0">
                        <a:solidFill>
                          <a:srgbClr val="FFFFFF"/>
                        </a:solidFill>
                      </a:endParaRPr>
                    </a:p>
                  </a:txBody>
                  <a:tcPr vert="vert270" anchor="ctr">
                    <a:lnL w="12700" cmpd="sng">
                      <a:noFill/>
                    </a:lnL>
                    <a:lnR w="12700" cmpd="sng">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2400" dirty="0" smtClean="0">
                          <a:solidFill>
                            <a:srgbClr val="FFFFFF"/>
                          </a:solidFill>
                        </a:rPr>
                        <a:t>Stable</a:t>
                      </a:r>
                      <a:endParaRPr lang="en-US" sz="2400" dirty="0">
                        <a:solidFill>
                          <a:srgbClr val="FFFFFF"/>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FFFFFF"/>
                          </a:solidFill>
                          <a:latin typeface="+mn-lt"/>
                          <a:ea typeface="+mn-ea"/>
                          <a:cs typeface="+mn-cs"/>
                        </a:rPr>
                        <a:t>No change. Cannot account for changing outcomes without another intervening factor (i.e.,</a:t>
                      </a:r>
                    </a:p>
                    <a:p>
                      <a:r>
                        <a:rPr lang="en-US" sz="2000" b="0" i="0" u="none" strike="noStrike" kern="1200" baseline="0" dirty="0" smtClean="0">
                          <a:solidFill>
                            <a:srgbClr val="FFFFFF"/>
                          </a:solidFill>
                          <a:latin typeface="+mn-lt"/>
                          <a:ea typeface="+mn-ea"/>
                          <a:cs typeface="+mn-cs"/>
                        </a:rPr>
                        <a:t>contextual shifts in</a:t>
                      </a:r>
                    </a:p>
                    <a:p>
                      <a:r>
                        <a:rPr lang="en-US" sz="2000" b="0" i="0" u="none" strike="noStrike" kern="1200" baseline="0" dirty="0" smtClean="0">
                          <a:solidFill>
                            <a:srgbClr val="FFFFFF"/>
                          </a:solidFill>
                          <a:latin typeface="+mn-lt"/>
                          <a:ea typeface="+mn-ea"/>
                          <a:cs typeface="+mn-cs"/>
                        </a:rPr>
                        <a:t>resonance).</a:t>
                      </a:r>
                      <a:endParaRPr lang="en-US" sz="2000" dirty="0">
                        <a:solidFill>
                          <a:srgbClr val="FFFFFF"/>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Pre-existing demand is met by new entrants into political field or discursive shifts among existing political parties.</a:t>
                      </a:r>
                      <a:endParaRPr lang="en-US" sz="2000" dirty="0">
                        <a:solidFill>
                          <a:srgbClr val="595959"/>
                        </a:solidFill>
                      </a:endParaRPr>
                    </a:p>
                  </a:txBody>
                  <a:tcPr>
                    <a:lnL w="12700" cmpd="sng">
                      <a:noFill/>
                    </a:lnL>
                    <a:lnR w="12700" cmpd="sng">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1060823">
                <a:tc vMerge="1">
                  <a:txBody>
                    <a:bodyPr/>
                    <a:lstStyle/>
                    <a:p>
                      <a:endParaRPr lang="en-US" dirty="0"/>
                    </a:p>
                  </a:txBody>
                  <a:tcPr>
                    <a:solidFill>
                      <a:schemeClr val="bg1"/>
                    </a:solidFill>
                  </a:tcPr>
                </a:tc>
                <a:tc>
                  <a:txBody>
                    <a:bodyPr/>
                    <a:lstStyle/>
                    <a:p>
                      <a:pPr algn="r"/>
                      <a:r>
                        <a:rPr lang="en-US" sz="2400" dirty="0" smtClean="0">
                          <a:solidFill>
                            <a:srgbClr val="FFFFFF"/>
                          </a:solidFill>
                        </a:rPr>
                        <a:t>Increasing</a:t>
                      </a:r>
                      <a:endParaRPr lang="en-US" sz="2400" dirty="0">
                        <a:solidFill>
                          <a:srgbClr val="FFFFFF"/>
                        </a:solidFill>
                      </a:endParaRPr>
                    </a:p>
                  </a:txBody>
                  <a:tcPr anchor="ct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Changes in attitudes lead to alignment of public with pre-existing political claims.</a:t>
                      </a:r>
                      <a:endParaRPr lang="en-US" sz="2000" dirty="0">
                        <a:solidFill>
                          <a:srgbClr val="595959"/>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kern="1200" baseline="0" dirty="0" smtClean="0">
                          <a:solidFill>
                            <a:srgbClr val="595959"/>
                          </a:solidFill>
                          <a:latin typeface="+mn-lt"/>
                          <a:ea typeface="+mn-ea"/>
                          <a:cs typeface="+mn-cs"/>
                        </a:rPr>
                        <a:t>Fringe politics become mainstream, as both supply and demand increase.</a:t>
                      </a:r>
                      <a:endParaRPr lang="en-US" sz="2000" dirty="0">
                        <a:solidFill>
                          <a:srgbClr val="595959"/>
                        </a:solidFill>
                      </a:endParaRPr>
                    </a:p>
                  </a:txBody>
                  <a:tcPr>
                    <a:lnL w="12700" cmpd="sng">
                      <a:noFill/>
                    </a:lnL>
                    <a:lnR w="12700" cmpd="sng">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576087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Toward a resonance-based perspective</a:t>
            </a:r>
          </a:p>
          <a:p>
            <a:pPr marL="0" indent="0">
              <a:spcBef>
                <a:spcPts val="600"/>
              </a:spcBef>
              <a:spcAft>
                <a:spcPts val="600"/>
              </a:spcAft>
              <a:buNone/>
            </a:pPr>
            <a:r>
              <a:rPr lang="en-US" sz="2600" dirty="0" smtClean="0">
                <a:solidFill>
                  <a:srgbClr val="FFFFFF"/>
                </a:solidFill>
              </a:rPr>
              <a:t>Resonance is not only about a match between discursive frames and popular beliefs, but also about context: mobilization of pre-existing attitudes by pre-existing discourse under new conditions</a:t>
            </a:r>
          </a:p>
          <a:p>
            <a:pPr marL="0" indent="0">
              <a:spcBef>
                <a:spcPts val="600"/>
              </a:spcBef>
              <a:spcAft>
                <a:spcPts val="600"/>
              </a:spcAft>
              <a:buNone/>
            </a:pPr>
            <a:r>
              <a:rPr lang="en-US" sz="2600" dirty="0" smtClean="0">
                <a:solidFill>
                  <a:srgbClr val="FFFFFF"/>
                </a:solidFill>
              </a:rPr>
              <a:t>Anxieties </a:t>
            </a:r>
            <a:r>
              <a:rPr lang="en-US" sz="2600" dirty="0">
                <a:solidFill>
                  <a:srgbClr val="FFFFFF"/>
                </a:solidFill>
              </a:rPr>
              <a:t>and grievances </a:t>
            </a:r>
            <a:r>
              <a:rPr lang="en-US" sz="2600" dirty="0" smtClean="0">
                <a:solidFill>
                  <a:srgbClr val="FFFFFF"/>
                </a:solidFill>
              </a:rPr>
              <a:t>stemming from structural </a:t>
            </a:r>
            <a:r>
              <a:rPr lang="en-US" sz="2600" dirty="0">
                <a:solidFill>
                  <a:srgbClr val="FFFFFF"/>
                </a:solidFill>
              </a:rPr>
              <a:t>forces and exogenous </a:t>
            </a:r>
            <a:r>
              <a:rPr lang="en-US" sz="2600" dirty="0" smtClean="0">
                <a:solidFill>
                  <a:srgbClr val="FFFFFF"/>
                </a:solidFill>
              </a:rPr>
              <a:t>shocks </a:t>
            </a:r>
            <a:r>
              <a:rPr lang="mr-IN" sz="2600" dirty="0" smtClean="0">
                <a:solidFill>
                  <a:srgbClr val="FFFFFF"/>
                </a:solidFill>
              </a:rPr>
              <a:t>–</a:t>
            </a:r>
            <a:r>
              <a:rPr lang="en-US" sz="2600" dirty="0" smtClean="0">
                <a:solidFill>
                  <a:srgbClr val="FFFFFF"/>
                </a:solidFill>
              </a:rPr>
              <a:t> experienced </a:t>
            </a:r>
            <a:r>
              <a:rPr lang="en-US" sz="2600" dirty="0">
                <a:solidFill>
                  <a:srgbClr val="FFFFFF"/>
                </a:solidFill>
              </a:rPr>
              <a:t>directly but also mediated</a:t>
            </a:r>
          </a:p>
          <a:p>
            <a:pPr marL="0" indent="0">
              <a:spcBef>
                <a:spcPts val="600"/>
              </a:spcBef>
              <a:spcAft>
                <a:spcPts val="600"/>
              </a:spcAft>
              <a:buNone/>
            </a:pPr>
            <a:r>
              <a:rPr lang="en-US" sz="2600" dirty="0" err="1" smtClean="0">
                <a:solidFill>
                  <a:srgbClr val="FFFFFF"/>
                </a:solidFill>
              </a:rPr>
              <a:t>Sociotropic</a:t>
            </a:r>
            <a:r>
              <a:rPr lang="en-US" sz="2600" dirty="0" smtClean="0">
                <a:solidFill>
                  <a:srgbClr val="FFFFFF"/>
                </a:solidFill>
              </a:rPr>
              <a:t> concerns: perceived affronts to group identity </a:t>
            </a:r>
            <a:r>
              <a:rPr lang="mr-IN" sz="2600" dirty="0" smtClean="0">
                <a:solidFill>
                  <a:srgbClr val="FFFFFF"/>
                </a:solidFill>
              </a:rPr>
              <a:t>–</a:t>
            </a:r>
            <a:r>
              <a:rPr lang="en-US" sz="2600" dirty="0" smtClean="0">
                <a:solidFill>
                  <a:srgbClr val="FFFFFF"/>
                </a:solidFill>
              </a:rPr>
              <a:t> life </a:t>
            </a:r>
            <a:r>
              <a:rPr lang="en-US" sz="2600" dirty="0">
                <a:solidFill>
                  <a:srgbClr val="FFFFFF"/>
                </a:solidFill>
              </a:rPr>
              <a:t>chances, dignity, </a:t>
            </a:r>
            <a:r>
              <a:rPr lang="en-US" sz="2600" dirty="0" smtClean="0">
                <a:solidFill>
                  <a:srgbClr val="FFFFFF"/>
                </a:solidFill>
              </a:rPr>
              <a:t>moral commitments</a:t>
            </a:r>
          </a:p>
          <a:p>
            <a:pPr marL="0" indent="0">
              <a:spcBef>
                <a:spcPts val="600"/>
              </a:spcBef>
              <a:spcAft>
                <a:spcPts val="600"/>
              </a:spcAft>
              <a:buNone/>
            </a:pPr>
            <a:r>
              <a:rPr lang="en-US" sz="2600" dirty="0" smtClean="0">
                <a:solidFill>
                  <a:srgbClr val="FFFFFF"/>
                </a:solidFill>
              </a:rPr>
              <a:t>Fears channeled </a:t>
            </a:r>
            <a:r>
              <a:rPr lang="en-US" sz="2600" dirty="0">
                <a:solidFill>
                  <a:srgbClr val="FFFFFF"/>
                </a:solidFill>
              </a:rPr>
              <a:t>by politicians and media into </a:t>
            </a:r>
            <a:r>
              <a:rPr lang="en-US" sz="2600" dirty="0" smtClean="0">
                <a:solidFill>
                  <a:srgbClr val="FFFFFF"/>
                </a:solidFill>
              </a:rPr>
              <a:t>resentments </a:t>
            </a:r>
            <a:r>
              <a:rPr lang="en-US" sz="2600" dirty="0">
                <a:solidFill>
                  <a:srgbClr val="FFFFFF"/>
                </a:solidFill>
              </a:rPr>
              <a:t>toward elites and ethnic, racial, and religious out-groups</a:t>
            </a: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33764836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build="allAtOnce"/>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4" name="Picture 3" descr="debt-6bce1ea822ce97413215e9b5af685ee1be217ec3-s120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72353"/>
            <a:ext cx="9144000" cy="5931647"/>
          </a:xfrm>
          <a:prstGeom prst="rect">
            <a:avLst/>
          </a:prstGeom>
        </p:spPr>
      </p:pic>
    </p:spTree>
    <p:extLst>
      <p:ext uri="{BB962C8B-B14F-4D97-AF65-F5344CB8AC3E}">
        <p14:creationId xmlns:p14="http://schemas.microsoft.com/office/powerpoint/2010/main" val="3860531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72353"/>
            <a:ext cx="9144000" cy="5909234"/>
          </a:xfrm>
          <a:prstGeom prst="rect">
            <a:avLst/>
          </a:prstGeom>
        </p:spPr>
      </p:pic>
    </p:spTree>
    <p:extLst>
      <p:ext uri="{BB962C8B-B14F-4D97-AF65-F5344CB8AC3E}">
        <p14:creationId xmlns:p14="http://schemas.microsoft.com/office/powerpoint/2010/main" val="1783238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670113"/>
            <a:ext cx="9412941" cy="5918946"/>
          </a:xfrm>
          <a:prstGeom prst="rect">
            <a:avLst/>
          </a:prstGeom>
        </p:spPr>
      </p:pic>
    </p:spTree>
    <p:extLst>
      <p:ext uri="{BB962C8B-B14F-4D97-AF65-F5344CB8AC3E}">
        <p14:creationId xmlns:p14="http://schemas.microsoft.com/office/powerpoint/2010/main" val="774669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72353"/>
            <a:ext cx="9144000" cy="5901765"/>
          </a:xfrm>
          <a:prstGeom prst="rect">
            <a:avLst/>
          </a:prstGeom>
        </p:spPr>
      </p:pic>
    </p:spTree>
    <p:extLst>
      <p:ext uri="{BB962C8B-B14F-4D97-AF65-F5344CB8AC3E}">
        <p14:creationId xmlns:p14="http://schemas.microsoft.com/office/powerpoint/2010/main" val="3085034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79822"/>
            <a:ext cx="9144000" cy="5894295"/>
          </a:xfrm>
          <a:prstGeom prst="rect">
            <a:avLst/>
          </a:prstGeom>
        </p:spPr>
      </p:pic>
    </p:spTree>
    <p:extLst>
      <p:ext uri="{BB962C8B-B14F-4D97-AF65-F5344CB8AC3E}">
        <p14:creationId xmlns:p14="http://schemas.microsoft.com/office/powerpoint/2010/main" val="2234084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43" y="667697"/>
            <a:ext cx="9199889" cy="5921361"/>
          </a:xfrm>
          <a:prstGeom prst="rect">
            <a:avLst/>
          </a:prstGeom>
        </p:spPr>
      </p:pic>
    </p:spTree>
    <p:extLst>
      <p:ext uri="{BB962C8B-B14F-4D97-AF65-F5344CB8AC3E}">
        <p14:creationId xmlns:p14="http://schemas.microsoft.com/office/powerpoint/2010/main" val="17383925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a:solidFill>
                  <a:srgbClr val="8EB4E3"/>
                </a:solidFill>
              </a:rPr>
              <a:t>Toward a resonance-based perspective</a:t>
            </a:r>
          </a:p>
          <a:p>
            <a:pPr marL="0" indent="0">
              <a:spcBef>
                <a:spcPts val="600"/>
              </a:spcBef>
              <a:spcAft>
                <a:spcPts val="600"/>
              </a:spcAft>
              <a:buNone/>
            </a:pPr>
            <a:r>
              <a:rPr lang="en-US" sz="2600" dirty="0" smtClean="0">
                <a:solidFill>
                  <a:srgbClr val="FFFFFF"/>
                </a:solidFill>
              </a:rPr>
              <a:t>Which shocks matter most? Need for multi-causal account</a:t>
            </a:r>
          </a:p>
          <a:p>
            <a:pPr marL="0" indent="0">
              <a:spcBef>
                <a:spcPts val="600"/>
              </a:spcBef>
              <a:spcAft>
                <a:spcPts val="600"/>
              </a:spcAft>
              <a:buNone/>
            </a:pPr>
            <a:r>
              <a:rPr lang="en-US" sz="2600" dirty="0" smtClean="0">
                <a:solidFill>
                  <a:srgbClr val="8EB4E3"/>
                </a:solidFill>
              </a:rPr>
              <a:t>Economic</a:t>
            </a:r>
            <a:r>
              <a:rPr lang="en-US" sz="2600" dirty="0" smtClean="0">
                <a:solidFill>
                  <a:srgbClr val="FFFFFF"/>
                </a:solidFill>
              </a:rPr>
              <a:t>: neo</a:t>
            </a:r>
            <a:r>
              <a:rPr lang="en-US" sz="2600" dirty="0">
                <a:solidFill>
                  <a:srgbClr val="FFFFFF"/>
                </a:solidFill>
              </a:rPr>
              <a:t>-liberalism </a:t>
            </a:r>
            <a:r>
              <a:rPr lang="en-US" sz="2600" dirty="0" smtClean="0">
                <a:solidFill>
                  <a:srgbClr val="FFFFFF"/>
                </a:solidFill>
              </a:rPr>
              <a:t>(welfare state </a:t>
            </a:r>
            <a:r>
              <a:rPr lang="en-US" sz="2600" dirty="0">
                <a:solidFill>
                  <a:srgbClr val="FFFFFF"/>
                </a:solidFill>
              </a:rPr>
              <a:t>retrenchment, </a:t>
            </a:r>
            <a:r>
              <a:rPr lang="en-US" sz="2600" dirty="0" smtClean="0">
                <a:solidFill>
                  <a:srgbClr val="FFFFFF"/>
                </a:solidFill>
              </a:rPr>
              <a:t>manufacturing collapse, free trade, capital mobility, union decline) </a:t>
            </a:r>
            <a:r>
              <a:rPr lang="en-US" sz="2600" dirty="0">
                <a:solidFill>
                  <a:srgbClr val="FFFFFF"/>
                </a:solidFill>
              </a:rPr>
              <a:t>→ </a:t>
            </a:r>
            <a:r>
              <a:rPr lang="en-US" sz="2600" dirty="0" smtClean="0">
                <a:solidFill>
                  <a:srgbClr val="FFFFFF"/>
                </a:solidFill>
              </a:rPr>
              <a:t>stark inequalities, economic crises</a:t>
            </a:r>
          </a:p>
          <a:p>
            <a:pPr marL="0" indent="0">
              <a:spcBef>
                <a:spcPts val="600"/>
              </a:spcBef>
              <a:spcAft>
                <a:spcPts val="600"/>
              </a:spcAft>
              <a:buNone/>
            </a:pPr>
            <a:r>
              <a:rPr lang="en-US" sz="2600" dirty="0" smtClean="0">
                <a:solidFill>
                  <a:srgbClr val="8EB4E3"/>
                </a:solidFill>
              </a:rPr>
              <a:t>Demographic</a:t>
            </a:r>
            <a:r>
              <a:rPr lang="en-US" sz="2600" dirty="0" smtClean="0">
                <a:solidFill>
                  <a:srgbClr val="FFFFFF"/>
                </a:solidFill>
              </a:rPr>
              <a:t>: immigration, racial resentment, t</a:t>
            </a:r>
            <a:r>
              <a:rPr lang="en-US" sz="2600" dirty="0" smtClean="0">
                <a:solidFill>
                  <a:srgbClr val="FFFFFF"/>
                </a:solidFill>
                <a:sym typeface="Wingdings"/>
              </a:rPr>
              <a:t>errorism </a:t>
            </a:r>
            <a:r>
              <a:rPr lang="en-US" sz="2600" dirty="0">
                <a:solidFill>
                  <a:srgbClr val="FFFFFF"/>
                </a:solidFill>
              </a:rPr>
              <a:t>→</a:t>
            </a:r>
            <a:r>
              <a:rPr lang="en-US" sz="2600" dirty="0" smtClean="0">
                <a:solidFill>
                  <a:srgbClr val="FFFFFF"/>
                </a:solidFill>
                <a:sym typeface="Wingdings"/>
              </a:rPr>
              <a:t> exploited by media, politicians, fringe organizations</a:t>
            </a:r>
          </a:p>
          <a:p>
            <a:pPr marL="0" indent="0">
              <a:spcBef>
                <a:spcPts val="600"/>
              </a:spcBef>
              <a:spcAft>
                <a:spcPts val="600"/>
              </a:spcAft>
              <a:buNone/>
            </a:pPr>
            <a:r>
              <a:rPr lang="en-US" sz="2600" dirty="0" smtClean="0">
                <a:solidFill>
                  <a:srgbClr val="8EB4E3"/>
                </a:solidFill>
              </a:rPr>
              <a:t>Cultural</a:t>
            </a:r>
            <a:r>
              <a:rPr lang="en-US" sz="2600" dirty="0" smtClean="0">
                <a:solidFill>
                  <a:srgbClr val="FFFFFF"/>
                </a:solidFill>
              </a:rPr>
              <a:t>: sense of exclusion from mainstream culture, loss of recognition → nostalgia for “simpler” times</a:t>
            </a:r>
            <a:endParaRPr lang="en-US" sz="2600" dirty="0">
              <a:solidFill>
                <a:srgbClr val="FFFFFF"/>
              </a:solidFill>
            </a:endParaRPr>
          </a:p>
          <a:p>
            <a:pPr marL="0" indent="0">
              <a:spcBef>
                <a:spcPts val="600"/>
              </a:spcBef>
              <a:spcAft>
                <a:spcPts val="600"/>
              </a:spcAft>
              <a:buNone/>
            </a:pPr>
            <a:r>
              <a:rPr lang="en-US" sz="2600" dirty="0" smtClean="0">
                <a:solidFill>
                  <a:srgbClr val="FFFFFF"/>
                </a:solidFill>
              </a:rPr>
              <a:t>Cohere into sense of collective status threat, often mediated by perceptions of (un)fairness</a:t>
            </a: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945917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 constitutes the radical right?</a:t>
            </a:r>
            <a:endParaRPr lang="en-US" dirty="0"/>
          </a:p>
        </p:txBody>
      </p:sp>
      <p:sp>
        <p:nvSpPr>
          <p:cNvPr id="8" name="Content Placeholder 1"/>
          <p:cNvSpPr txBox="1">
            <a:spLocks/>
          </p:cNvSpPr>
          <p:nvPr/>
        </p:nvSpPr>
        <p:spPr>
          <a:xfrm>
            <a:off x="1442870" y="94301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radical right</a:t>
            </a:r>
          </a:p>
        </p:txBody>
      </p:sp>
      <p:sp>
        <p:nvSpPr>
          <p:cNvPr id="9" name="Content Placeholder 1"/>
          <p:cNvSpPr txBox="1">
            <a:spLocks/>
          </p:cNvSpPr>
          <p:nvPr/>
        </p:nvSpPr>
        <p:spPr>
          <a:xfrm>
            <a:off x="2820448" y="1797646"/>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populist</a:t>
            </a:r>
          </a:p>
        </p:txBody>
      </p:sp>
      <p:sp>
        <p:nvSpPr>
          <p:cNvPr id="10" name="Content Placeholder 1"/>
          <p:cNvSpPr txBox="1">
            <a:spLocks/>
          </p:cNvSpPr>
          <p:nvPr/>
        </p:nvSpPr>
        <p:spPr>
          <a:xfrm>
            <a:off x="2476801" y="4233057"/>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nativist</a:t>
            </a:r>
          </a:p>
        </p:txBody>
      </p:sp>
      <p:sp>
        <p:nvSpPr>
          <p:cNvPr id="11" name="Content Placeholder 1"/>
          <p:cNvSpPr txBox="1">
            <a:spLocks/>
          </p:cNvSpPr>
          <p:nvPr/>
        </p:nvSpPr>
        <p:spPr>
          <a:xfrm>
            <a:off x="1356213" y="5249058"/>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neo-nationalist</a:t>
            </a:r>
          </a:p>
        </p:txBody>
      </p:sp>
      <p:sp>
        <p:nvSpPr>
          <p:cNvPr id="12" name="Content Placeholder 1"/>
          <p:cNvSpPr txBox="1">
            <a:spLocks/>
          </p:cNvSpPr>
          <p:nvPr/>
        </p:nvSpPr>
        <p:spPr>
          <a:xfrm>
            <a:off x="5166212" y="4935293"/>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anti-immigrant</a:t>
            </a:r>
          </a:p>
        </p:txBody>
      </p:sp>
      <p:sp>
        <p:nvSpPr>
          <p:cNvPr id="13" name="Content Placeholder 1"/>
          <p:cNvSpPr txBox="1">
            <a:spLocks/>
          </p:cNvSpPr>
          <p:nvPr/>
        </p:nvSpPr>
        <p:spPr>
          <a:xfrm>
            <a:off x="5309652" y="1080469"/>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authoritarian</a:t>
            </a:r>
          </a:p>
        </p:txBody>
      </p:sp>
      <p:sp>
        <p:nvSpPr>
          <p:cNvPr id="15" name="Content Placeholder 1"/>
          <p:cNvSpPr txBox="1">
            <a:spLocks/>
          </p:cNvSpPr>
          <p:nvPr/>
        </p:nvSpPr>
        <p:spPr>
          <a:xfrm>
            <a:off x="0" y="1991880"/>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illiberal</a:t>
            </a:r>
          </a:p>
        </p:txBody>
      </p:sp>
      <p:sp>
        <p:nvSpPr>
          <p:cNvPr id="16" name="Content Placeholder 1"/>
          <p:cNvSpPr txBox="1">
            <a:spLocks/>
          </p:cNvSpPr>
          <p:nvPr/>
        </p:nvSpPr>
        <p:spPr>
          <a:xfrm>
            <a:off x="202753" y="388642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far right</a:t>
            </a:r>
          </a:p>
        </p:txBody>
      </p:sp>
      <p:sp>
        <p:nvSpPr>
          <p:cNvPr id="17" name="Content Placeholder 1"/>
          <p:cNvSpPr txBox="1">
            <a:spLocks/>
          </p:cNvSpPr>
          <p:nvPr/>
        </p:nvSpPr>
        <p:spPr>
          <a:xfrm>
            <a:off x="5103459" y="37519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a:solidFill>
                  <a:schemeClr val="bg1">
                    <a:lumMod val="50000"/>
                    <a:lumOff val="50000"/>
                  </a:schemeClr>
                </a:solidFill>
              </a:rPr>
              <a:t>e</a:t>
            </a:r>
            <a:r>
              <a:rPr lang="en-US" sz="2900" dirty="0" smtClean="0">
                <a:solidFill>
                  <a:schemeClr val="bg1">
                    <a:lumMod val="50000"/>
                    <a:lumOff val="50000"/>
                  </a:schemeClr>
                </a:solidFill>
              </a:rPr>
              <a:t>xtreme right</a:t>
            </a:r>
          </a:p>
        </p:txBody>
      </p:sp>
      <p:sp>
        <p:nvSpPr>
          <p:cNvPr id="18" name="Content Placeholder 1"/>
          <p:cNvSpPr txBox="1">
            <a:spLocks/>
          </p:cNvSpPr>
          <p:nvPr/>
        </p:nvSpPr>
        <p:spPr>
          <a:xfrm>
            <a:off x="5423200" y="2278752"/>
            <a:ext cx="358034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r>
              <a:rPr lang="en-US" sz="2900" dirty="0" smtClean="0">
                <a:solidFill>
                  <a:schemeClr val="bg1">
                    <a:lumMod val="50000"/>
                    <a:lumOff val="50000"/>
                  </a:schemeClr>
                </a:solidFill>
              </a:rPr>
              <a:t>new right</a:t>
            </a:r>
          </a:p>
        </p:txBody>
      </p:sp>
      <p:sp>
        <p:nvSpPr>
          <p:cNvPr id="19" name="Content Placeholder 1"/>
          <p:cNvSpPr txBox="1">
            <a:spLocks/>
          </p:cNvSpPr>
          <p:nvPr/>
        </p:nvSpPr>
        <p:spPr>
          <a:xfrm>
            <a:off x="202753" y="5858657"/>
            <a:ext cx="8702188" cy="630296"/>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endParaRPr lang="en-US" sz="2900" dirty="0" smtClean="0">
              <a:solidFill>
                <a:srgbClr val="8EB4E3"/>
              </a:solidFill>
            </a:endParaRPr>
          </a:p>
        </p:txBody>
      </p:sp>
    </p:spTree>
    <p:extLst>
      <p:ext uri="{BB962C8B-B14F-4D97-AF65-F5344CB8AC3E}">
        <p14:creationId xmlns:p14="http://schemas.microsoft.com/office/powerpoint/2010/main" val="2228044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a:t>Radical-right politics: why now?</a:t>
            </a:r>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a:solidFill>
                  <a:srgbClr val="8EB4E3"/>
                </a:solidFill>
              </a:rPr>
              <a:t>Toward a resonance-based perspective</a:t>
            </a:r>
          </a:p>
          <a:p>
            <a:pPr marL="0" indent="0">
              <a:spcBef>
                <a:spcPts val="600"/>
              </a:spcBef>
              <a:buNone/>
            </a:pPr>
            <a:r>
              <a:rPr lang="en-US" sz="2600" dirty="0" smtClean="0">
                <a:solidFill>
                  <a:srgbClr val="FFFFFF"/>
                </a:solidFill>
              </a:rPr>
              <a:t>These are seen as urgent problems in need of political solutions </a:t>
            </a:r>
            <a:r>
              <a:rPr lang="mr-IN" sz="2600" dirty="0" smtClean="0">
                <a:solidFill>
                  <a:srgbClr val="FFFFFF"/>
                </a:solidFill>
              </a:rPr>
              <a:t>–</a:t>
            </a:r>
            <a:r>
              <a:rPr lang="en-US" sz="2600" dirty="0" smtClean="0">
                <a:solidFill>
                  <a:srgbClr val="FFFFFF"/>
                </a:solidFill>
              </a:rPr>
              <a:t> but solutions are not forthcoming (elite normative commitments + political failures = political opportunity)</a:t>
            </a:r>
          </a:p>
          <a:p>
            <a:pPr marL="0" indent="0">
              <a:spcBef>
                <a:spcPts val="600"/>
              </a:spcBef>
              <a:buNone/>
            </a:pPr>
            <a:r>
              <a:rPr lang="en-US" sz="2600" dirty="0" smtClean="0">
                <a:solidFill>
                  <a:srgbClr val="FFFFFF"/>
                </a:solidFill>
              </a:rPr>
              <a:t>Latent </a:t>
            </a:r>
            <a:r>
              <a:rPr lang="en-US" sz="2600" dirty="0">
                <a:solidFill>
                  <a:srgbClr val="FFFFFF"/>
                </a:solidFill>
              </a:rPr>
              <a:t>ethno-nationalism in the </a:t>
            </a:r>
            <a:r>
              <a:rPr lang="en-US" sz="2600" dirty="0" smtClean="0">
                <a:solidFill>
                  <a:srgbClr val="FFFFFF"/>
                </a:solidFill>
              </a:rPr>
              <a:t>population</a:t>
            </a:r>
          </a:p>
          <a:p>
            <a:pPr marL="0" indent="0">
              <a:spcBef>
                <a:spcPts val="600"/>
              </a:spcBef>
              <a:buNone/>
            </a:pPr>
            <a:r>
              <a:rPr lang="en-US" sz="2600" dirty="0">
                <a:solidFill>
                  <a:srgbClr val="FFFFFF"/>
                </a:solidFill>
              </a:rPr>
              <a:t>	</a:t>
            </a:r>
            <a:r>
              <a:rPr lang="en-US" sz="2600" dirty="0" smtClean="0">
                <a:solidFill>
                  <a:srgbClr val="FFFFFF"/>
                </a:solidFill>
              </a:rPr>
              <a:t>+ erosion of old identities and perceptions of status threat</a:t>
            </a:r>
          </a:p>
          <a:p>
            <a:pPr marL="0" indent="0">
              <a:spcBef>
                <a:spcPts val="600"/>
              </a:spcBef>
              <a:buNone/>
            </a:pPr>
            <a:r>
              <a:rPr lang="en-US" sz="2600" dirty="0" smtClean="0">
                <a:solidFill>
                  <a:srgbClr val="FFFFFF"/>
                </a:solidFill>
              </a:rPr>
              <a:t>	+ crises </a:t>
            </a:r>
            <a:r>
              <a:rPr lang="en-US" sz="2600" dirty="0">
                <a:solidFill>
                  <a:srgbClr val="FFFFFF"/>
                </a:solidFill>
              </a:rPr>
              <a:t>generating political and discursive opportunities </a:t>
            </a:r>
            <a:r>
              <a:rPr lang="en-US" sz="2600" dirty="0" smtClean="0">
                <a:solidFill>
                  <a:srgbClr val="FFFFFF"/>
                </a:solidFill>
              </a:rPr>
              <a:t>	</a:t>
            </a:r>
          </a:p>
          <a:p>
            <a:pPr marL="0" indent="0">
              <a:spcBef>
                <a:spcPts val="600"/>
              </a:spcBef>
              <a:buNone/>
            </a:pPr>
            <a:r>
              <a:rPr lang="en-US" sz="2600" dirty="0">
                <a:solidFill>
                  <a:srgbClr val="FFFFFF"/>
                </a:solidFill>
              </a:rPr>
              <a:t>	</a:t>
            </a:r>
            <a:r>
              <a:rPr lang="en-US" sz="2600" dirty="0" smtClean="0">
                <a:solidFill>
                  <a:srgbClr val="FFFFFF"/>
                </a:solidFill>
              </a:rPr>
              <a:t>+ frustration </a:t>
            </a:r>
            <a:r>
              <a:rPr lang="en-US" sz="2600" dirty="0">
                <a:solidFill>
                  <a:srgbClr val="FFFFFF"/>
                </a:solidFill>
              </a:rPr>
              <a:t>with </a:t>
            </a:r>
            <a:r>
              <a:rPr lang="en-US" sz="2600" dirty="0" smtClean="0">
                <a:solidFill>
                  <a:srgbClr val="FFFFFF"/>
                </a:solidFill>
              </a:rPr>
              <a:t>unresponsive/delegitimized party politics </a:t>
            </a:r>
          </a:p>
          <a:p>
            <a:pPr>
              <a:spcBef>
                <a:spcPts val="600"/>
              </a:spcBef>
              <a:buFont typeface="Wingdings" charset="0"/>
              <a:buChar char="à"/>
            </a:pPr>
            <a:r>
              <a:rPr lang="en-US" sz="2600" dirty="0" smtClean="0">
                <a:solidFill>
                  <a:srgbClr val="FFFFFF"/>
                </a:solidFill>
              </a:rPr>
              <a:t> salience of anti</a:t>
            </a:r>
            <a:r>
              <a:rPr lang="en-US" sz="2600" dirty="0">
                <a:solidFill>
                  <a:srgbClr val="FFFFFF"/>
                </a:solidFill>
              </a:rPr>
              <a:t>-</a:t>
            </a:r>
            <a:r>
              <a:rPr lang="en-US" sz="2600" dirty="0" smtClean="0">
                <a:solidFill>
                  <a:srgbClr val="FFFFFF"/>
                </a:solidFill>
              </a:rPr>
              <a:t>system</a:t>
            </a:r>
            <a:r>
              <a:rPr lang="en-US" sz="2600" dirty="0">
                <a:solidFill>
                  <a:srgbClr val="FFFFFF"/>
                </a:solidFill>
              </a:rPr>
              <a:t> </a:t>
            </a:r>
            <a:r>
              <a:rPr lang="en-US" sz="2600" dirty="0" smtClean="0">
                <a:solidFill>
                  <a:srgbClr val="FFFFFF"/>
                </a:solidFill>
              </a:rPr>
              <a:t>AND nationalist political cues</a:t>
            </a:r>
          </a:p>
          <a:p>
            <a:pPr>
              <a:spcBef>
                <a:spcPts val="600"/>
              </a:spcBef>
              <a:buFont typeface="Wingdings" charset="0"/>
              <a:buChar char="à"/>
            </a:pPr>
            <a:r>
              <a:rPr lang="en-US" sz="2600" dirty="0" smtClean="0">
                <a:solidFill>
                  <a:srgbClr val="FFFFFF"/>
                </a:solidFill>
              </a:rPr>
              <a:t> diffusion of political strategy across place</a:t>
            </a:r>
          </a:p>
          <a:p>
            <a:pPr marL="0" indent="0">
              <a:spcBef>
                <a:spcPts val="600"/>
              </a:spcBef>
              <a:buNone/>
            </a:pPr>
            <a:r>
              <a:rPr lang="en-US" sz="2600" dirty="0" smtClean="0">
                <a:solidFill>
                  <a:srgbClr val="FFFFFF"/>
                </a:solidFill>
              </a:rPr>
              <a:t>Country-specific factors shape timing and content</a:t>
            </a:r>
            <a:endParaRPr lang="en-US" sz="2200" dirty="0" smtClean="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17636269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79A9EC"/>
                </a:solidFill>
              </a:rPr>
              <a:t>Four goals</a:t>
            </a:r>
            <a:endParaRPr lang="en-US" dirty="0">
              <a:solidFill>
                <a:srgbClr val="79A9EC"/>
              </a:solidFill>
            </a:endParaRPr>
          </a:p>
          <a:p>
            <a:pPr marL="514350" indent="-514350">
              <a:spcBef>
                <a:spcPts val="600"/>
              </a:spcBef>
              <a:spcAft>
                <a:spcPts val="600"/>
              </a:spcAft>
              <a:buAutoNum type="arabicPeriod"/>
            </a:pPr>
            <a:r>
              <a:rPr lang="en-US" sz="2600" dirty="0" smtClean="0">
                <a:solidFill>
                  <a:srgbClr val="595959"/>
                </a:solidFill>
              </a:rPr>
              <a:t>Address the conceptual confusion concerning the radical right (and to some extent, the radical left)</a:t>
            </a:r>
          </a:p>
          <a:p>
            <a:pPr marL="514350" indent="-514350">
              <a:spcBef>
                <a:spcPts val="600"/>
              </a:spcBef>
              <a:spcAft>
                <a:spcPts val="600"/>
              </a:spcAft>
              <a:buAutoNum type="arabicPeriod"/>
            </a:pPr>
            <a:r>
              <a:rPr lang="en-US" sz="2600" dirty="0">
                <a:solidFill>
                  <a:srgbClr val="79A9EC"/>
                </a:solidFill>
              </a:rPr>
              <a:t>Consider trends in the cultural supply of and demand for </a:t>
            </a:r>
            <a:r>
              <a:rPr lang="en-US" sz="2600" dirty="0" smtClean="0">
                <a:solidFill>
                  <a:srgbClr val="79A9EC"/>
                </a:solidFill>
              </a:rPr>
              <a:t>the constitutive </a:t>
            </a:r>
            <a:r>
              <a:rPr lang="en-US" sz="2600" dirty="0">
                <a:solidFill>
                  <a:srgbClr val="79A9EC"/>
                </a:solidFill>
              </a:rPr>
              <a:t>elements of radical politics</a:t>
            </a:r>
          </a:p>
          <a:p>
            <a:pPr marL="514350" indent="-514350">
              <a:spcBef>
                <a:spcPts val="600"/>
              </a:spcBef>
              <a:spcAft>
                <a:spcPts val="600"/>
              </a:spcAft>
              <a:buAutoNum type="arabicPeriod"/>
            </a:pPr>
            <a:r>
              <a:rPr lang="en-US" sz="2600" dirty="0" smtClean="0">
                <a:solidFill>
                  <a:srgbClr val="79A9EC"/>
                </a:solidFill>
              </a:rPr>
              <a:t>Suggest </a:t>
            </a:r>
            <a:r>
              <a:rPr lang="en-US" sz="2600" dirty="0">
                <a:solidFill>
                  <a:srgbClr val="79A9EC"/>
                </a:solidFill>
              </a:rPr>
              <a:t>a structural-resonance-based explanation for the rise of radical politics</a:t>
            </a:r>
          </a:p>
          <a:p>
            <a:pPr marL="514350" indent="-514350">
              <a:spcBef>
                <a:spcPts val="600"/>
              </a:spcBef>
              <a:spcAft>
                <a:spcPts val="600"/>
              </a:spcAft>
              <a:buAutoNum type="arabicPeriod"/>
            </a:pPr>
            <a:r>
              <a:rPr lang="en-US" sz="2600" dirty="0">
                <a:solidFill>
                  <a:schemeClr val="bg1">
                    <a:lumMod val="65000"/>
                    <a:lumOff val="35000"/>
                  </a:schemeClr>
                </a:solidFill>
              </a:rPr>
              <a:t>Discuss the potential risks to democracy and group relations associated with the rise of the radical right</a:t>
            </a:r>
          </a:p>
          <a:p>
            <a:pPr marL="0" indent="0">
              <a:spcBef>
                <a:spcPts val="600"/>
              </a:spcBef>
              <a:spcAft>
                <a:spcPts val="600"/>
              </a:spcAft>
              <a:buNone/>
            </a:pPr>
            <a:r>
              <a:rPr lang="en-US" sz="2600" dirty="0">
                <a:solidFill>
                  <a:schemeClr val="bg1">
                    <a:lumMod val="65000"/>
                    <a:lumOff val="35000"/>
                  </a:schemeClr>
                </a:solidFill>
              </a:rPr>
              <a:t>Examples will focus on the US, but patterns also hold in Europe (with </a:t>
            </a:r>
            <a:r>
              <a:rPr lang="en-US" sz="2600" dirty="0" smtClean="0">
                <a:solidFill>
                  <a:schemeClr val="bg1">
                    <a:lumMod val="65000"/>
                    <a:lumOff val="35000"/>
                  </a:schemeClr>
                </a:solidFill>
              </a:rPr>
              <a:t>important differences</a:t>
            </a:r>
            <a:r>
              <a:rPr lang="en-US" sz="2600" dirty="0">
                <a:solidFill>
                  <a:schemeClr val="bg1">
                    <a:lumMod val="65000"/>
                    <a:lumOff val="35000"/>
                  </a:schemeClr>
                </a:solidFill>
              </a:rPr>
              <a:t>, which I will mention)</a:t>
            </a:r>
            <a:endParaRPr lang="en-US" sz="2600" dirty="0" smtClean="0">
              <a:solidFill>
                <a:schemeClr val="bg1">
                  <a:lumMod val="65000"/>
                  <a:lumOff val="35000"/>
                </a:schemeClr>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2182909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Plan for today</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dirty="0" smtClean="0">
                <a:solidFill>
                  <a:srgbClr val="79A9EC"/>
                </a:solidFill>
              </a:rPr>
              <a:t>Four goals</a:t>
            </a:r>
            <a:endParaRPr lang="en-US" dirty="0">
              <a:solidFill>
                <a:srgbClr val="79A9EC"/>
              </a:solidFill>
            </a:endParaRPr>
          </a:p>
          <a:p>
            <a:pPr marL="514350" indent="-514350">
              <a:spcBef>
                <a:spcPts val="600"/>
              </a:spcBef>
              <a:spcAft>
                <a:spcPts val="600"/>
              </a:spcAft>
              <a:buAutoNum type="arabicPeriod"/>
            </a:pPr>
            <a:r>
              <a:rPr lang="en-US" sz="2600" dirty="0" smtClean="0">
                <a:solidFill>
                  <a:srgbClr val="595959"/>
                </a:solidFill>
              </a:rPr>
              <a:t>Address the conceptual confusion concerning the radical right (and to some extent, the radical left)</a:t>
            </a:r>
          </a:p>
          <a:p>
            <a:pPr marL="514350" indent="-514350">
              <a:spcBef>
                <a:spcPts val="600"/>
              </a:spcBef>
              <a:spcAft>
                <a:spcPts val="600"/>
              </a:spcAft>
              <a:buAutoNum type="arabicPeriod"/>
            </a:pPr>
            <a:r>
              <a:rPr lang="en-US" sz="2600" dirty="0">
                <a:solidFill>
                  <a:schemeClr val="bg1">
                    <a:lumMod val="65000"/>
                    <a:lumOff val="35000"/>
                  </a:schemeClr>
                </a:solidFill>
              </a:rPr>
              <a:t>Consider trends in the cultural supply of and demand for </a:t>
            </a:r>
            <a:r>
              <a:rPr lang="en-US" sz="2600" dirty="0" smtClean="0">
                <a:solidFill>
                  <a:schemeClr val="bg1">
                    <a:lumMod val="65000"/>
                    <a:lumOff val="35000"/>
                  </a:schemeClr>
                </a:solidFill>
              </a:rPr>
              <a:t>the constitutive </a:t>
            </a:r>
            <a:r>
              <a:rPr lang="en-US" sz="2600" dirty="0">
                <a:solidFill>
                  <a:schemeClr val="bg1">
                    <a:lumMod val="65000"/>
                    <a:lumOff val="35000"/>
                  </a:schemeClr>
                </a:solidFill>
              </a:rPr>
              <a:t>elements of radical politics</a:t>
            </a:r>
          </a:p>
          <a:p>
            <a:pPr marL="514350" indent="-514350">
              <a:spcBef>
                <a:spcPts val="600"/>
              </a:spcBef>
              <a:spcAft>
                <a:spcPts val="600"/>
              </a:spcAft>
              <a:buAutoNum type="arabicPeriod"/>
            </a:pPr>
            <a:r>
              <a:rPr lang="en-US" sz="2600" dirty="0" smtClean="0">
                <a:solidFill>
                  <a:schemeClr val="bg1">
                    <a:lumMod val="65000"/>
                    <a:lumOff val="35000"/>
                  </a:schemeClr>
                </a:solidFill>
              </a:rPr>
              <a:t>Suggest </a:t>
            </a:r>
            <a:r>
              <a:rPr lang="en-US" sz="2600" dirty="0">
                <a:solidFill>
                  <a:schemeClr val="bg1">
                    <a:lumMod val="65000"/>
                    <a:lumOff val="35000"/>
                  </a:schemeClr>
                </a:solidFill>
              </a:rPr>
              <a:t>a structural-resonance-based explanation for the rise of radical politics</a:t>
            </a:r>
          </a:p>
          <a:p>
            <a:pPr marL="514350" indent="-514350">
              <a:spcBef>
                <a:spcPts val="600"/>
              </a:spcBef>
              <a:spcAft>
                <a:spcPts val="600"/>
              </a:spcAft>
              <a:buAutoNum type="arabicPeriod"/>
            </a:pPr>
            <a:r>
              <a:rPr lang="en-US" sz="2600" dirty="0">
                <a:solidFill>
                  <a:srgbClr val="79A9EC"/>
                </a:solidFill>
              </a:rPr>
              <a:t>Discuss the potential risks to democracy and group relations associated with the rise of the radical right</a:t>
            </a:r>
          </a:p>
          <a:p>
            <a:pPr marL="0" indent="0">
              <a:spcBef>
                <a:spcPts val="600"/>
              </a:spcBef>
              <a:spcAft>
                <a:spcPts val="600"/>
              </a:spcAft>
              <a:buNone/>
            </a:pPr>
            <a:r>
              <a:rPr lang="en-US" sz="2600" dirty="0">
                <a:solidFill>
                  <a:schemeClr val="bg1">
                    <a:lumMod val="65000"/>
                    <a:lumOff val="35000"/>
                  </a:schemeClr>
                </a:solidFill>
              </a:rPr>
              <a:t>Examples will focus on the US, but patterns also hold in Europe (with </a:t>
            </a:r>
            <a:r>
              <a:rPr lang="en-US" sz="2600" dirty="0" smtClean="0">
                <a:solidFill>
                  <a:schemeClr val="bg1">
                    <a:lumMod val="65000"/>
                    <a:lumOff val="35000"/>
                  </a:schemeClr>
                </a:solidFill>
              </a:rPr>
              <a:t>important differences</a:t>
            </a:r>
            <a:r>
              <a:rPr lang="en-US" sz="2600" dirty="0">
                <a:solidFill>
                  <a:schemeClr val="bg1">
                    <a:lumMod val="65000"/>
                    <a:lumOff val="35000"/>
                  </a:schemeClr>
                </a:solidFill>
              </a:rPr>
              <a:t>, which I will mention)</a:t>
            </a:r>
            <a:endParaRPr lang="en-US" sz="2600" dirty="0" smtClean="0">
              <a:solidFill>
                <a:schemeClr val="bg1">
                  <a:lumMod val="65000"/>
                  <a:lumOff val="35000"/>
                </a:schemeClr>
              </a:solidFill>
            </a:endParaRPr>
          </a:p>
          <a:p>
            <a:pPr marL="0" indent="0">
              <a:spcBef>
                <a:spcPts val="600"/>
              </a:spcBef>
              <a:spcAft>
                <a:spcPts val="600"/>
              </a:spcAft>
              <a:buNone/>
            </a:pPr>
            <a:endParaRPr lang="en-US" sz="2600" dirty="0" smtClean="0">
              <a:solidFill>
                <a:srgbClr val="FFFFFF"/>
              </a:solidFill>
            </a:endParaRPr>
          </a:p>
          <a:p>
            <a:pPr marL="0" indent="0">
              <a:spcBef>
                <a:spcPts val="600"/>
              </a:spcBef>
              <a:spcAft>
                <a:spcPts val="600"/>
              </a:spcAft>
              <a:buNone/>
            </a:pPr>
            <a:endParaRPr lang="en-US" sz="2600" dirty="0" smtClean="0">
              <a:solidFill>
                <a:srgbClr val="FFFFFF"/>
              </a:solidFill>
            </a:endParaRPr>
          </a:p>
        </p:txBody>
      </p:sp>
    </p:spTree>
    <p:extLst>
      <p:ext uri="{BB962C8B-B14F-4D97-AF65-F5344CB8AC3E}">
        <p14:creationId xmlns:p14="http://schemas.microsoft.com/office/powerpoint/2010/main" val="2097876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What’s next?</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Democracy in peril?</a:t>
            </a:r>
          </a:p>
          <a:p>
            <a:pPr marL="0" indent="0">
              <a:spcBef>
                <a:spcPts val="600"/>
              </a:spcBef>
              <a:spcAft>
                <a:spcPts val="600"/>
              </a:spcAft>
              <a:buNone/>
            </a:pPr>
            <a:r>
              <a:rPr lang="en-US" sz="2600" dirty="0" smtClean="0">
                <a:solidFill>
                  <a:srgbClr val="FFFFFF"/>
                </a:solidFill>
              </a:rPr>
              <a:t>Risk </a:t>
            </a:r>
            <a:r>
              <a:rPr lang="en-US" sz="2600" dirty="0">
                <a:solidFill>
                  <a:srgbClr val="FFFFFF"/>
                </a:solidFill>
              </a:rPr>
              <a:t>of crisis for liberal democracy – how it works out depends on strength of </a:t>
            </a:r>
            <a:r>
              <a:rPr lang="en-US" sz="2600" dirty="0" smtClean="0">
                <a:solidFill>
                  <a:srgbClr val="FFFFFF"/>
                </a:solidFill>
              </a:rPr>
              <a:t>institutions (E. Europe vs. U.S.)</a:t>
            </a:r>
          </a:p>
          <a:p>
            <a:pPr marL="0" indent="0">
              <a:spcBef>
                <a:spcPts val="600"/>
              </a:spcBef>
              <a:spcAft>
                <a:spcPts val="600"/>
              </a:spcAft>
              <a:buNone/>
            </a:pPr>
            <a:r>
              <a:rPr lang="en-US" sz="2600" dirty="0" smtClean="0">
                <a:solidFill>
                  <a:srgbClr val="FFFFFF"/>
                </a:solidFill>
              </a:rPr>
              <a:t>Two (related) dangers: gradual transition to competitive authoritarianism; geopolitical instability</a:t>
            </a:r>
            <a:endParaRPr lang="en-US" sz="2600" dirty="0">
              <a:solidFill>
                <a:srgbClr val="FFFFFF"/>
              </a:solidFill>
            </a:endParaRPr>
          </a:p>
          <a:p>
            <a:pPr marL="0" indent="0">
              <a:spcBef>
                <a:spcPts val="600"/>
              </a:spcBef>
              <a:spcAft>
                <a:spcPts val="600"/>
              </a:spcAft>
              <a:buNone/>
            </a:pPr>
            <a:r>
              <a:rPr lang="en-US" sz="2600" dirty="0" smtClean="0">
                <a:solidFill>
                  <a:srgbClr val="FFFFFF"/>
                </a:solidFill>
              </a:rPr>
              <a:t>Threats to judicial autonomy, media independence, constitutional continuity, peaceful transitions of power (“mutual toleration”), civil liberties, “procedural forbearance”</a:t>
            </a:r>
          </a:p>
          <a:p>
            <a:pPr marL="0" indent="0">
              <a:spcBef>
                <a:spcPts val="600"/>
              </a:spcBef>
              <a:spcAft>
                <a:spcPts val="600"/>
              </a:spcAft>
              <a:buNone/>
            </a:pPr>
            <a:r>
              <a:rPr lang="en-US" sz="2600" dirty="0">
                <a:solidFill>
                  <a:srgbClr val="FFFFFF"/>
                </a:solidFill>
              </a:rPr>
              <a:t>F</a:t>
            </a:r>
            <a:r>
              <a:rPr lang="en-US" sz="2600" dirty="0" smtClean="0">
                <a:solidFill>
                  <a:srgbClr val="FFFFFF"/>
                </a:solidFill>
              </a:rPr>
              <a:t>uelled by intense polarization and </a:t>
            </a:r>
            <a:r>
              <a:rPr lang="en-US" sz="2600" dirty="0" err="1" smtClean="0">
                <a:solidFill>
                  <a:srgbClr val="FFFFFF"/>
                </a:solidFill>
              </a:rPr>
              <a:t>delegitimization</a:t>
            </a:r>
            <a:r>
              <a:rPr lang="en-US" sz="2600" dirty="0" smtClean="0">
                <a:solidFill>
                  <a:srgbClr val="FFFFFF"/>
                </a:solidFill>
              </a:rPr>
              <a:t> of existing institutions and parties</a:t>
            </a:r>
          </a:p>
          <a:p>
            <a:pPr marL="0" indent="0">
              <a:spcBef>
                <a:spcPts val="600"/>
              </a:spcBef>
              <a:spcAft>
                <a:spcPts val="1200"/>
              </a:spcAft>
              <a:buNone/>
            </a:pPr>
            <a:r>
              <a:rPr lang="en-US" sz="2600" dirty="0" smtClean="0">
                <a:solidFill>
                  <a:srgbClr val="FFFFFF"/>
                </a:solidFill>
              </a:rPr>
              <a:t>Three illustrative cases: Turkey, Hungary, Poland (</a:t>
            </a:r>
            <a:r>
              <a:rPr lang="mr-IN" sz="2600" dirty="0" smtClean="0">
                <a:solidFill>
                  <a:srgbClr val="FFFFFF"/>
                </a:solidFill>
              </a:rPr>
              <a:t>…</a:t>
            </a:r>
            <a:r>
              <a:rPr lang="en-US" sz="2600" dirty="0" smtClean="0">
                <a:solidFill>
                  <a:srgbClr val="FFFFFF"/>
                </a:solidFill>
              </a:rPr>
              <a:t>US?)</a:t>
            </a: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27152426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What’s next?</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200"/>
              </a:spcAft>
              <a:buNone/>
            </a:pPr>
            <a:r>
              <a:rPr lang="en-US" dirty="0" smtClean="0">
                <a:solidFill>
                  <a:srgbClr val="8EB4E3"/>
                </a:solidFill>
              </a:rPr>
              <a:t>Democracy in peril?</a:t>
            </a:r>
          </a:p>
          <a:p>
            <a:pPr marL="0" indent="0">
              <a:spcBef>
                <a:spcPts val="0"/>
              </a:spcBef>
              <a:spcAft>
                <a:spcPts val="600"/>
              </a:spcAft>
              <a:buNone/>
            </a:pPr>
            <a:r>
              <a:rPr lang="en-US" sz="2600" dirty="0" smtClean="0">
                <a:solidFill>
                  <a:srgbClr val="FFFFFF"/>
                </a:solidFill>
              </a:rPr>
              <a:t>In the U.S., many danger signs:</a:t>
            </a:r>
          </a:p>
          <a:p>
            <a:pPr marL="400050" lvl="1" indent="0">
              <a:spcBef>
                <a:spcPts val="600"/>
              </a:spcBef>
              <a:spcAft>
                <a:spcPts val="600"/>
              </a:spcAft>
              <a:buNone/>
            </a:pPr>
            <a:r>
              <a:rPr lang="en-US" sz="2200" dirty="0" smtClean="0">
                <a:solidFill>
                  <a:srgbClr val="8EB4E3"/>
                </a:solidFill>
              </a:rPr>
              <a:t>Mutual toleration and procedural forbearance:</a:t>
            </a:r>
            <a:r>
              <a:rPr lang="en-US" sz="2200" dirty="0" smtClean="0">
                <a:solidFill>
                  <a:srgbClr val="FFFFFF"/>
                </a:solidFill>
              </a:rPr>
              <a:t> threats to persecute Clinton, firing of </a:t>
            </a:r>
            <a:r>
              <a:rPr lang="en-US" sz="2200" dirty="0" err="1" smtClean="0">
                <a:solidFill>
                  <a:srgbClr val="FFFFFF"/>
                </a:solidFill>
              </a:rPr>
              <a:t>Comey</a:t>
            </a:r>
            <a:r>
              <a:rPr lang="en-US" sz="2200" dirty="0" smtClean="0">
                <a:solidFill>
                  <a:srgbClr val="FFFFFF"/>
                </a:solidFill>
              </a:rPr>
              <a:t>, possibility of Mueller’s dismissal, but also blocking of Obama’s SC nominee, stacking of federal courts, etc.</a:t>
            </a:r>
          </a:p>
          <a:p>
            <a:pPr marL="400050" lvl="1" indent="0">
              <a:spcBef>
                <a:spcPts val="600"/>
              </a:spcBef>
              <a:spcAft>
                <a:spcPts val="600"/>
              </a:spcAft>
              <a:buNone/>
            </a:pPr>
            <a:r>
              <a:rPr lang="en-US" sz="2200" dirty="0" smtClean="0">
                <a:solidFill>
                  <a:srgbClr val="8EB4E3"/>
                </a:solidFill>
              </a:rPr>
              <a:t>Threats to democracy itself:</a:t>
            </a:r>
            <a:r>
              <a:rPr lang="en-US" sz="2200" dirty="0" smtClean="0">
                <a:solidFill>
                  <a:srgbClr val="FFFFFF"/>
                </a:solidFill>
              </a:rPr>
              <a:t> possible disregard for election results, verbal attacks on journalists, “fake news,” delegitimization of protesters, attempts to undermine courts and law enforcement</a:t>
            </a:r>
          </a:p>
          <a:p>
            <a:pPr marL="400050" lvl="1" indent="0">
              <a:spcBef>
                <a:spcPts val="600"/>
              </a:spcBef>
              <a:spcAft>
                <a:spcPts val="600"/>
              </a:spcAft>
              <a:buNone/>
            </a:pPr>
            <a:r>
              <a:rPr lang="en-US" sz="2200" dirty="0" smtClean="0">
                <a:solidFill>
                  <a:srgbClr val="8EB4E3"/>
                </a:solidFill>
              </a:rPr>
              <a:t>Discriminatory legalism:</a:t>
            </a:r>
            <a:r>
              <a:rPr lang="en-US" sz="2200" dirty="0" smtClean="0">
                <a:solidFill>
                  <a:srgbClr val="FFFFFF"/>
                </a:solidFill>
              </a:rPr>
              <a:t> border wall, travel bans, crackdown on affirmative action, defunding of Civil Rights Division, repeal of DACA, deportations of undocumented migrants</a:t>
            </a:r>
          </a:p>
          <a:p>
            <a:pPr marL="400050" lvl="1" indent="0">
              <a:spcBef>
                <a:spcPts val="600"/>
              </a:spcBef>
              <a:spcAft>
                <a:spcPts val="600"/>
              </a:spcAft>
              <a:buNone/>
            </a:pPr>
            <a:r>
              <a:rPr lang="en-US" sz="2200" dirty="0" smtClean="0">
                <a:solidFill>
                  <a:srgbClr val="FFFFFF"/>
                </a:solidFill>
              </a:rPr>
              <a:t>All of this embraced by the Republican Party (and often championed by it) </a:t>
            </a:r>
            <a:r>
              <a:rPr lang="mr-IN" sz="2200" dirty="0" smtClean="0">
                <a:solidFill>
                  <a:srgbClr val="FFFFFF"/>
                </a:solidFill>
              </a:rPr>
              <a:t>–</a:t>
            </a:r>
            <a:r>
              <a:rPr lang="en-US" sz="2200" dirty="0" smtClean="0">
                <a:solidFill>
                  <a:srgbClr val="FFFFFF"/>
                </a:solidFill>
              </a:rPr>
              <a:t> challenges legitimacy of institutions, reinforces cleavages</a:t>
            </a: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814161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r>
              <a:rPr lang="en-US" dirty="0" smtClean="0"/>
              <a:t>What’s next?</a:t>
            </a:r>
            <a:endParaRPr lang="en-US" dirty="0"/>
          </a:p>
        </p:txBody>
      </p:sp>
      <p:sp>
        <p:nvSpPr>
          <p:cNvPr id="14" name="Content Placeholder 1"/>
          <p:cNvSpPr txBox="1">
            <a:spLocks/>
          </p:cNvSpPr>
          <p:nvPr/>
        </p:nvSpPr>
        <p:spPr>
          <a:xfrm>
            <a:off x="244593" y="893704"/>
            <a:ext cx="8654814" cy="5475110"/>
          </a:xfrm>
          <a:prstGeom prst="rect">
            <a:avLst/>
          </a:prstGeom>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1000"/>
              </a:spcAft>
              <a:buNone/>
            </a:pPr>
            <a:r>
              <a:rPr lang="en-US" dirty="0" smtClean="0">
                <a:solidFill>
                  <a:srgbClr val="8EB4E3"/>
                </a:solidFill>
              </a:rPr>
              <a:t>Democracy in peril?</a:t>
            </a:r>
          </a:p>
          <a:p>
            <a:pPr marL="0" indent="0">
              <a:spcBef>
                <a:spcPts val="600"/>
              </a:spcBef>
              <a:spcAft>
                <a:spcPts val="400"/>
              </a:spcAft>
              <a:buNone/>
            </a:pPr>
            <a:r>
              <a:rPr lang="is-IS" sz="2500" dirty="0" smtClean="0">
                <a:solidFill>
                  <a:srgbClr val="FFFFFF"/>
                </a:solidFill>
              </a:rPr>
              <a:t>Importantly, net of political transformations, discourse itself has important consequences for group relations </a:t>
            </a:r>
            <a:r>
              <a:rPr lang="mr-IN" sz="2500" dirty="0" smtClean="0">
                <a:solidFill>
                  <a:srgbClr val="FFFFFF"/>
                </a:solidFill>
              </a:rPr>
              <a:t>–</a:t>
            </a:r>
            <a:r>
              <a:rPr lang="is-IS" sz="2500" dirty="0" smtClean="0">
                <a:solidFill>
                  <a:srgbClr val="FFFFFF"/>
                </a:solidFill>
              </a:rPr>
              <a:t> harassment and violence</a:t>
            </a:r>
          </a:p>
          <a:p>
            <a:pPr marL="0" indent="0">
              <a:spcBef>
                <a:spcPts val="600"/>
              </a:spcBef>
              <a:spcAft>
                <a:spcPts val="400"/>
              </a:spcAft>
              <a:buNone/>
            </a:pPr>
            <a:r>
              <a:rPr lang="is-IS" sz="2500" dirty="0" smtClean="0">
                <a:solidFill>
                  <a:srgbClr val="FFFFFF"/>
                </a:solidFill>
              </a:rPr>
              <a:t>Moreover, activation of nationalist cleavages and anti-democratic sentiments creates conditions of future success for radical politics </a:t>
            </a:r>
            <a:r>
              <a:rPr lang="mr-IN" sz="2500" dirty="0" smtClean="0">
                <a:solidFill>
                  <a:srgbClr val="FFFFFF"/>
                </a:solidFill>
              </a:rPr>
              <a:t>–</a:t>
            </a:r>
            <a:r>
              <a:rPr lang="is-IS" sz="2500" dirty="0" smtClean="0">
                <a:solidFill>
                  <a:srgbClr val="FFFFFF"/>
                </a:solidFill>
              </a:rPr>
              <a:t> potential for </a:t>
            </a:r>
            <a:r>
              <a:rPr lang="en-US" sz="2500" dirty="0" smtClean="0">
                <a:solidFill>
                  <a:srgbClr val="FFFFFF"/>
                </a:solidFill>
              </a:rPr>
              <a:t>endogenous process</a:t>
            </a:r>
          </a:p>
          <a:p>
            <a:pPr marL="0" indent="0">
              <a:spcBef>
                <a:spcPts val="600"/>
              </a:spcBef>
              <a:spcAft>
                <a:spcPts val="400"/>
              </a:spcAft>
              <a:buNone/>
            </a:pPr>
            <a:r>
              <a:rPr lang="en-US" sz="2500" dirty="0" smtClean="0">
                <a:solidFill>
                  <a:srgbClr val="FFFFFF"/>
                </a:solidFill>
              </a:rPr>
              <a:t>All of this suggests radical politics are here to stay</a:t>
            </a:r>
          </a:p>
          <a:p>
            <a:pPr marL="0" indent="0">
              <a:spcBef>
                <a:spcPts val="600"/>
              </a:spcBef>
              <a:spcAft>
                <a:spcPts val="400"/>
              </a:spcAft>
              <a:buNone/>
            </a:pPr>
            <a:r>
              <a:rPr lang="en-US" sz="2500" dirty="0" smtClean="0">
                <a:solidFill>
                  <a:srgbClr val="FFFFFF"/>
                </a:solidFill>
              </a:rPr>
              <a:t>Whether democracy remains unscathed depends on commitment to institutional norms, especially by center-right parties, and on the magnitude of potential security crises (</a:t>
            </a:r>
            <a:r>
              <a:rPr lang="en-US" sz="2500" dirty="0" err="1" smtClean="0">
                <a:solidFill>
                  <a:srgbClr val="FFFFFF"/>
                </a:solidFill>
              </a:rPr>
              <a:t>Mounk’s</a:t>
            </a:r>
            <a:r>
              <a:rPr lang="en-US" sz="2500" dirty="0" smtClean="0">
                <a:solidFill>
                  <a:srgbClr val="FFFFFF"/>
                </a:solidFill>
              </a:rPr>
              <a:t> three scenarios)</a:t>
            </a:r>
          </a:p>
        </p:txBody>
      </p:sp>
    </p:spTree>
    <p:extLst>
      <p:ext uri="{BB962C8B-B14F-4D97-AF65-F5344CB8AC3E}">
        <p14:creationId xmlns:p14="http://schemas.microsoft.com/office/powerpoint/2010/main" val="405672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86741"/>
          </a:xfrm>
        </p:spPr>
        <p:txBody>
          <a:bodyPr/>
          <a:lstStyle/>
          <a:p>
            <a:endParaRPr lang="en-US" dirty="0"/>
          </a:p>
        </p:txBody>
      </p:sp>
      <p:sp>
        <p:nvSpPr>
          <p:cNvPr id="14" name="Content Placeholder 1"/>
          <p:cNvSpPr txBox="1">
            <a:spLocks/>
          </p:cNvSpPr>
          <p:nvPr/>
        </p:nvSpPr>
        <p:spPr>
          <a:xfrm>
            <a:off x="244593" y="893704"/>
            <a:ext cx="8654814" cy="5475110"/>
          </a:xfrm>
          <a:prstGeom prst="rect">
            <a:avLst/>
          </a:prstGeom>
          <a:effectLst/>
        </p:spPr>
        <p:txBody>
          <a:bodyPr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1200"/>
              </a:spcAft>
              <a:buNone/>
            </a:pPr>
            <a:endParaRPr lang="en-US" dirty="0" smtClean="0">
              <a:solidFill>
                <a:srgbClr val="8EB4E3"/>
              </a:solidFill>
            </a:endParaRPr>
          </a:p>
          <a:p>
            <a:pPr marL="0" indent="0" algn="ctr">
              <a:spcBef>
                <a:spcPts val="600"/>
              </a:spcBef>
              <a:spcAft>
                <a:spcPts val="1200"/>
              </a:spcAft>
              <a:buNone/>
            </a:pPr>
            <a:endParaRPr lang="en-US" dirty="0">
              <a:solidFill>
                <a:srgbClr val="8EB4E3"/>
              </a:solidFill>
            </a:endParaRPr>
          </a:p>
          <a:p>
            <a:pPr marL="0" indent="0" algn="ctr">
              <a:spcBef>
                <a:spcPts val="600"/>
              </a:spcBef>
              <a:spcAft>
                <a:spcPts val="1200"/>
              </a:spcAft>
              <a:buNone/>
            </a:pPr>
            <a:r>
              <a:rPr lang="en-US" dirty="0" smtClean="0">
                <a:solidFill>
                  <a:srgbClr val="8EB4E3"/>
                </a:solidFill>
              </a:rPr>
              <a:t>Takeaway: </a:t>
            </a:r>
            <a:r>
              <a:rPr lang="en-US" dirty="0" smtClean="0"/>
              <a:t>to understand what’s driving radical politics, we must take populism, nationalism, and authoritarianism seriously, not as sources of definitional problems but as analytically meaningful categories in their own right</a:t>
            </a:r>
            <a:endParaRPr lang="en-US" sz="2600" dirty="0"/>
          </a:p>
          <a:p>
            <a:pPr marL="0" indent="0">
              <a:spcBef>
                <a:spcPts val="600"/>
              </a:spcBef>
              <a:spcAft>
                <a:spcPts val="1200"/>
              </a:spcAft>
              <a:buNone/>
            </a:pPr>
            <a:endParaRPr lang="en-US" sz="2600" dirty="0">
              <a:solidFill>
                <a:srgbClr val="FFFFFF"/>
              </a:solidFill>
            </a:endParaRP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600" dirty="0" smtClean="0">
              <a:solidFill>
                <a:srgbClr val="FFFFFF"/>
              </a:solidFill>
            </a:endParaRPr>
          </a:p>
          <a:p>
            <a:pPr marL="0" indent="0">
              <a:spcBef>
                <a:spcPts val="600"/>
              </a:spcBef>
              <a:spcAft>
                <a:spcPts val="1200"/>
              </a:spcAft>
              <a:buNone/>
            </a:pPr>
            <a:endParaRPr lang="en-US" sz="2200" dirty="0">
              <a:solidFill>
                <a:srgbClr val="FFFFFF"/>
              </a:solidFill>
            </a:endParaRPr>
          </a:p>
          <a:p>
            <a:pPr marL="0" indent="0">
              <a:spcBef>
                <a:spcPts val="600"/>
              </a:spcBef>
              <a:spcAft>
                <a:spcPts val="1200"/>
              </a:spcAft>
              <a:buNone/>
            </a:pPr>
            <a:endParaRPr lang="en-US" sz="2600" dirty="0" smtClean="0">
              <a:solidFill>
                <a:srgbClr val="FFFFFF"/>
              </a:solidFill>
            </a:endParaRPr>
          </a:p>
        </p:txBody>
      </p:sp>
    </p:spTree>
    <p:extLst>
      <p:ext uri="{BB962C8B-B14F-4D97-AF65-F5344CB8AC3E}">
        <p14:creationId xmlns:p14="http://schemas.microsoft.com/office/powerpoint/2010/main" val="32054708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ump-farage-le-pen1.jpg"/>
          <p:cNvPicPr>
            <a:picLocks noChangeAspect="1"/>
          </p:cNvPicPr>
          <p:nvPr/>
        </p:nvPicPr>
        <p:blipFill rotWithShape="1">
          <a:blip r:embed="rId3" cstate="email">
            <a:alphaModFix amt="30000"/>
            <a:extLst>
              <a:ext uri="{28A0092B-C50C-407E-A947-70E740481C1C}">
                <a14:useLocalDpi xmlns:a14="http://schemas.microsoft.com/office/drawing/2010/main"/>
              </a:ext>
            </a:extLst>
          </a:blip>
          <a:srcRect/>
          <a:stretch/>
        </p:blipFill>
        <p:spPr>
          <a:xfrm>
            <a:off x="0" y="717176"/>
            <a:ext cx="9144000" cy="5232400"/>
          </a:xfrm>
          <a:prstGeom prst="rect">
            <a:avLst/>
          </a:prstGeom>
        </p:spPr>
      </p:pic>
      <p:sp>
        <p:nvSpPr>
          <p:cNvPr id="3" name="Title 2"/>
          <p:cNvSpPr>
            <a:spLocks noGrp="1"/>
          </p:cNvSpPr>
          <p:nvPr>
            <p:ph type="ctrTitle"/>
          </p:nvPr>
        </p:nvSpPr>
        <p:spPr/>
        <p:txBody>
          <a:bodyPr/>
          <a:lstStyle/>
          <a:p>
            <a:endParaRPr lang="en-US" dirty="0"/>
          </a:p>
        </p:txBody>
      </p:sp>
      <p:sp>
        <p:nvSpPr>
          <p:cNvPr id="15" name="Content Placeholder 1"/>
          <p:cNvSpPr txBox="1">
            <a:spLocks/>
          </p:cNvSpPr>
          <p:nvPr/>
        </p:nvSpPr>
        <p:spPr>
          <a:xfrm>
            <a:off x="244593" y="893704"/>
            <a:ext cx="8654814" cy="5176896"/>
          </a:xfrm>
          <a:prstGeom prst="rect">
            <a:avLst/>
          </a:prstGeom>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4400" b="1" dirty="0" smtClean="0">
                <a:ln w="10160">
                  <a:noFill/>
                  <a:prstDash val="solid"/>
                </a:ln>
                <a:solidFill>
                  <a:srgbClr val="FFFFFF"/>
                </a:solidFill>
                <a:effectLst>
                  <a:outerShdw blurRad="38100" dist="32000" dir="5400000" algn="tl">
                    <a:srgbClr val="000000">
                      <a:alpha val="30000"/>
                    </a:srgbClr>
                  </a:outerShdw>
                </a:effectLst>
              </a:rPr>
              <a:t>Thank you!</a:t>
            </a:r>
            <a:endParaRPr lang="en-US" sz="4400" b="1" dirty="0">
              <a:ln w="10160">
                <a:noFill/>
                <a:prstDash val="solid"/>
              </a:ln>
              <a:solidFill>
                <a:srgbClr val="FFFFFF"/>
              </a:solidFill>
              <a:effectLst>
                <a:outerShdw blurRad="38100" dist="32000" dir="5400000" algn="tl">
                  <a:srgbClr val="000000">
                    <a:alpha val="30000"/>
                  </a:srgbClr>
                </a:outerShdw>
              </a:effectLst>
            </a:endParaRPr>
          </a:p>
        </p:txBody>
      </p:sp>
      <p:sp>
        <p:nvSpPr>
          <p:cNvPr id="6" name="Rectangle 5"/>
          <p:cNvSpPr/>
          <p:nvPr/>
        </p:nvSpPr>
        <p:spPr>
          <a:xfrm>
            <a:off x="0" y="4601881"/>
            <a:ext cx="9144000" cy="1643531"/>
          </a:xfrm>
          <a:prstGeom prst="rect">
            <a:avLst/>
          </a:prstGeom>
          <a:gradFill>
            <a:gsLst>
              <a:gs pos="0">
                <a:schemeClr val="bg1"/>
              </a:gs>
              <a:gs pos="100000">
                <a:schemeClr val="bg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7934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9CCFF"/>
      </a:hlink>
      <a:folHlink>
        <a:srgbClr val="99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15B55D351E1949AB70E1BE8FFB8DDB" ma:contentTypeVersion="3" ma:contentTypeDescription="Create a new document." ma:contentTypeScope="" ma:versionID="35b8942a55f7f7be0361653efcf50229">
  <xsd:schema xmlns:xsd="http://www.w3.org/2001/XMLSchema" xmlns:xs="http://www.w3.org/2001/XMLSchema" xmlns:p="http://schemas.microsoft.com/office/2006/metadata/properties" xmlns:ns1="http://schemas.microsoft.com/sharepoint/v3" targetNamespace="http://schemas.microsoft.com/office/2006/metadata/properties" ma:root="true" ma:fieldsID="c3f5c6c4b4da1e8139fafb7bd867a78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8B6B82F-7B8A-4D30-84C2-A8FFECAB59D2}"/>
</file>

<file path=customXml/itemProps2.xml><?xml version="1.0" encoding="utf-8"?>
<ds:datastoreItem xmlns:ds="http://schemas.openxmlformats.org/officeDocument/2006/customXml" ds:itemID="{CF3EAA08-23A9-484F-866C-DC19D3F4F57F}"/>
</file>

<file path=customXml/itemProps3.xml><?xml version="1.0" encoding="utf-8"?>
<ds:datastoreItem xmlns:ds="http://schemas.openxmlformats.org/officeDocument/2006/customXml" ds:itemID="{B34A15B9-B991-42EE-A566-D48AA006DDE7}"/>
</file>

<file path=docProps/app.xml><?xml version="1.0" encoding="utf-8"?>
<Properties xmlns="http://schemas.openxmlformats.org/officeDocument/2006/extended-properties" xmlns:vt="http://schemas.openxmlformats.org/officeDocument/2006/docPropsVTypes">
  <Template/>
  <TotalTime>25998</TotalTime>
  <Words>5957</Words>
  <Application>Microsoft Macintosh PowerPoint</Application>
  <PresentationFormat>On-screen Show (4:3)</PresentationFormat>
  <Paragraphs>692</Paragraphs>
  <Slides>97</Slides>
  <Notes>93</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PowerPoint Presentation</vt:lpstr>
      <vt:lpstr>Populism in Europe</vt:lpstr>
      <vt:lpstr>Populism in Europe … and the United States</vt:lpstr>
      <vt:lpstr>PowerPoint Presentation</vt:lpstr>
      <vt:lpstr>Plan for today</vt:lpstr>
      <vt:lpstr>Plan for today</vt:lpstr>
      <vt:lpstr>Plan for today</vt:lpstr>
      <vt:lpstr>Plan for today</vt:lpstr>
      <vt:lpstr>What constitutes the radical right?</vt:lpstr>
      <vt:lpstr>What constitutes the radical right?</vt:lpstr>
      <vt:lpstr>What constitutes the radical right?</vt:lpstr>
      <vt:lpstr>What constitutes the radical right?</vt:lpstr>
      <vt:lpstr>Populism, Nationalism, and Authoritarianism</vt:lpstr>
      <vt:lpstr>Populism, Nationalism, and Authoritarianism</vt:lpstr>
      <vt:lpstr>Populism, Nationalism, and Authoritarianism</vt:lpstr>
      <vt:lpstr>What constitutes the radical right?</vt:lpstr>
      <vt:lpstr>Populism: beyond the right, beyond ideology</vt:lpstr>
      <vt:lpstr>Populism: beyond the right, beyond ideology</vt:lpstr>
      <vt:lpstr>Populism: beyond the right, beyond ideology</vt:lpstr>
      <vt:lpstr>Populism: beyond the right, beyond ideology</vt:lpstr>
      <vt:lpstr>Populism: beyond the right, beyond ideology</vt:lpstr>
      <vt:lpstr>Populism: beyond the right, beyond ideology</vt:lpstr>
      <vt:lpstr>Populism: beyond the right, beyond ideology</vt:lpstr>
      <vt:lpstr>Populism: beyond the right, beyond ideology</vt:lpstr>
      <vt:lpstr>Populism: beyond the right, beyond ideology</vt:lpstr>
      <vt:lpstr>Populism as discourse: analytical payoff</vt:lpstr>
      <vt:lpstr>Populism as discourse: analytical payoff</vt:lpstr>
      <vt:lpstr>Populism as discourse: analytical payoff</vt:lpstr>
      <vt:lpstr>Populism as discourse: analytical payoff</vt:lpstr>
      <vt:lpstr>Populism as discourse: analytical payoff</vt:lpstr>
      <vt:lpstr>Populism as discourse: analytical payoff</vt:lpstr>
      <vt:lpstr>Populism as discourse: analytical payoff</vt:lpstr>
      <vt:lpstr>Populism: beyond the right, beyond ideology</vt:lpstr>
      <vt:lpstr>Populism: beyond the right, beyond ideology</vt:lpstr>
      <vt:lpstr>What constitutes the radical right?</vt:lpstr>
      <vt:lpstr>What constitutes the radical right?</vt:lpstr>
      <vt:lpstr>Nationalism: schemas of the nation</vt:lpstr>
      <vt:lpstr>Nationalism: schemas of the nation</vt:lpstr>
      <vt:lpstr>Nationalism: schemas of the nation</vt:lpstr>
      <vt:lpstr>Nationalism: schemas of the nation</vt:lpstr>
      <vt:lpstr>Nationalism: schemas of the nation</vt:lpstr>
      <vt:lpstr>Nationalism: schemas of the nation</vt:lpstr>
      <vt:lpstr>Nationalism: schemas of the nation</vt:lpstr>
      <vt:lpstr>Nationalism: schemas of the nation</vt:lpstr>
      <vt:lpstr>Nationalism: schemas of the nation</vt:lpstr>
      <vt:lpstr>Nationalism: schemas of the nation</vt:lpstr>
      <vt:lpstr>What constitutes the radical right?</vt:lpstr>
      <vt:lpstr>What constitutes the radical right?</vt:lpstr>
      <vt:lpstr>Authoritarianism: how the radical right governs</vt:lpstr>
      <vt:lpstr>Authoritarianism: how the radical right governs</vt:lpstr>
      <vt:lpstr>What constitutes the radical right?</vt:lpstr>
      <vt:lpstr>Points of articulation between three elements</vt:lpstr>
      <vt:lpstr>Some examples: Trump’s nationalism</vt:lpstr>
      <vt:lpstr>Some examples: Trump’s nationalism</vt:lpstr>
      <vt:lpstr>Some examples: Trump’s nationalism</vt:lpstr>
      <vt:lpstr>Some examples: Trump’s nationalism</vt:lpstr>
      <vt:lpstr>Some examples: Trump’s nationalism</vt:lpstr>
      <vt:lpstr>Some examples: Trump’s populism</vt:lpstr>
      <vt:lpstr>Some examples: Trump’s populism</vt:lpstr>
      <vt:lpstr>Some examples: Trump’s authoritarianism</vt:lpstr>
      <vt:lpstr>Some examples: Trump’s authoritarianism</vt:lpstr>
      <vt:lpstr>Some examples: Trump’s authoritarianism</vt:lpstr>
      <vt:lpstr>Some examples: Trump’s golden ticket</vt:lpstr>
      <vt:lpstr>How do the three elements operate together?</vt:lpstr>
      <vt:lpstr>What about the radical left?</vt:lpstr>
      <vt:lpstr>Plan for today</vt:lpstr>
      <vt:lpstr>Plan for today</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Radical-right politics: why now?</vt:lpstr>
      <vt:lpstr>Plan for today</vt:lpstr>
      <vt:lpstr>Plan for today</vt:lpstr>
      <vt:lpstr>What’s next?</vt:lpstr>
      <vt:lpstr>What’s next?</vt:lpstr>
      <vt:lpstr>What’s next?</vt:lpstr>
      <vt:lpstr>PowerPoint Presentation</vt:lpstr>
      <vt:lpstr>PowerPoint Presentation</vt:lpstr>
    </vt:vector>
  </TitlesOfParts>
  <Manager/>
  <Company>Harvard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in a Networked World</dc:title>
  <dc:subject>Soc 170</dc:subject>
  <dc:creator>Bart Bonikowski</dc:creator>
  <cp:keywords/>
  <dc:description/>
  <cp:lastModifiedBy>Bart Bonikowski</cp:lastModifiedBy>
  <cp:revision>979</cp:revision>
  <dcterms:created xsi:type="dcterms:W3CDTF">2012-10-11T11:50:35Z</dcterms:created>
  <dcterms:modified xsi:type="dcterms:W3CDTF">2018-05-15T03:24:11Z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0x010100EA15B55D351E1949AB70E1BE8FFB8DDB</vt:lpwstr>
  </property>
</Properties>
</file>